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1"/>
    <p:sldMasterId id="2147483703" r:id="rId2"/>
  </p:sldMasterIdLst>
  <p:notesMasterIdLst>
    <p:notesMasterId r:id="rId37"/>
  </p:notesMasterIdLst>
  <p:sldIdLst>
    <p:sldId id="384" r:id="rId3"/>
    <p:sldId id="270" r:id="rId4"/>
    <p:sldId id="271" r:id="rId5"/>
    <p:sldId id="273" r:id="rId6"/>
    <p:sldId id="281" r:id="rId7"/>
    <p:sldId id="367" r:id="rId8"/>
    <p:sldId id="276" r:id="rId9"/>
    <p:sldId id="318" r:id="rId10"/>
    <p:sldId id="370" r:id="rId11"/>
    <p:sldId id="369" r:id="rId12"/>
    <p:sldId id="312" r:id="rId13"/>
    <p:sldId id="393" r:id="rId14"/>
    <p:sldId id="403" r:id="rId15"/>
    <p:sldId id="385" r:id="rId16"/>
    <p:sldId id="338" r:id="rId17"/>
    <p:sldId id="404" r:id="rId18"/>
    <p:sldId id="409" r:id="rId19"/>
    <p:sldId id="410" r:id="rId20"/>
    <p:sldId id="347" r:id="rId21"/>
    <p:sldId id="405" r:id="rId22"/>
    <p:sldId id="406" r:id="rId23"/>
    <p:sldId id="407" r:id="rId24"/>
    <p:sldId id="408" r:id="rId25"/>
    <p:sldId id="348" r:id="rId26"/>
    <p:sldId id="358" r:id="rId27"/>
    <p:sldId id="361" r:id="rId28"/>
    <p:sldId id="395" r:id="rId29"/>
    <p:sldId id="363" r:id="rId30"/>
    <p:sldId id="392" r:id="rId31"/>
    <p:sldId id="400" r:id="rId32"/>
    <p:sldId id="337" r:id="rId33"/>
    <p:sldId id="280" r:id="rId34"/>
    <p:sldId id="391" r:id="rId35"/>
    <p:sldId id="297" r:id="rId3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3770" autoAdjust="0"/>
  </p:normalViewPr>
  <p:slideViewPr>
    <p:cSldViewPr snapToGrid="0" showGuides="1">
      <p:cViewPr varScale="1">
        <p:scale>
          <a:sx n="48" d="100"/>
          <a:sy n="48" d="100"/>
        </p:scale>
        <p:origin x="48" y="44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0" d="100"/>
          <a:sy n="50" d="100"/>
        </p:scale>
        <p:origin x="2862"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6718687191128"/>
          <c:y val="7.3760489039152943E-2"/>
          <c:w val="0.85164112931829472"/>
          <c:h val="0.79571091699475061"/>
        </c:manualLayout>
      </c:layout>
      <c:lineChart>
        <c:grouping val="standard"/>
        <c:varyColors val="0"/>
        <c:ser>
          <c:idx val="0"/>
          <c:order val="0"/>
          <c:spPr>
            <a:ln w="50800">
              <a:solidFill>
                <a:srgbClr val="8268A8"/>
              </a:solidFill>
              <a:prstDash val="solid"/>
            </a:ln>
          </c:spPr>
          <c:marker>
            <c:symbol val="none"/>
          </c:marker>
          <c:dPt>
            <c:idx val="13"/>
            <c:bubble3D val="0"/>
            <c:spPr>
              <a:ln w="50800">
                <a:solidFill>
                  <a:srgbClr val="8268A8">
                    <a:alpha val="15000"/>
                  </a:srgbClr>
                </a:solidFill>
                <a:prstDash val="solid"/>
              </a:ln>
            </c:spPr>
            <c:extLst xmlns:c16r2="http://schemas.microsoft.com/office/drawing/2015/06/chart">
              <c:ext xmlns:c16="http://schemas.microsoft.com/office/drawing/2014/chart" uri="{C3380CC4-5D6E-409C-BE32-E72D297353CC}">
                <c16:uniqueId val="{00000001-AF21-43FC-82B4-F08DF84650C7}"/>
              </c:ext>
            </c:extLst>
          </c:dPt>
          <c:dPt>
            <c:idx val="14"/>
            <c:bubble3D val="0"/>
            <c:spPr>
              <a:ln w="50800">
                <a:solidFill>
                  <a:srgbClr val="8268A8">
                    <a:alpha val="15000"/>
                  </a:srgbClr>
                </a:solidFill>
                <a:prstDash val="solid"/>
              </a:ln>
            </c:spPr>
            <c:extLst xmlns:c16r2="http://schemas.microsoft.com/office/drawing/2015/06/chart">
              <c:ext xmlns:c16="http://schemas.microsoft.com/office/drawing/2014/chart" uri="{C3380CC4-5D6E-409C-BE32-E72D297353CC}">
                <c16:uniqueId val="{00000003-AF21-43FC-82B4-F08DF84650C7}"/>
              </c:ext>
            </c:extLst>
          </c:dPt>
          <c:dPt>
            <c:idx val="15"/>
            <c:bubble3D val="0"/>
            <c:spPr>
              <a:ln w="50800">
                <a:solidFill>
                  <a:srgbClr val="8268A8">
                    <a:alpha val="15000"/>
                  </a:srgbClr>
                </a:solidFill>
                <a:prstDash val="solid"/>
              </a:ln>
            </c:spPr>
            <c:extLst xmlns:c16r2="http://schemas.microsoft.com/office/drawing/2015/06/chart">
              <c:ext xmlns:c16="http://schemas.microsoft.com/office/drawing/2014/chart" uri="{C3380CC4-5D6E-409C-BE32-E72D297353CC}">
                <c16:uniqueId val="{00000005-AF21-43FC-82B4-F08DF84650C7}"/>
              </c:ext>
            </c:extLst>
          </c:dPt>
          <c:dPt>
            <c:idx val="16"/>
            <c:bubble3D val="0"/>
            <c:spPr>
              <a:ln w="50800">
                <a:solidFill>
                  <a:srgbClr val="8268A8">
                    <a:alpha val="15000"/>
                  </a:srgbClr>
                </a:solidFill>
                <a:prstDash val="solid"/>
              </a:ln>
            </c:spPr>
            <c:extLst xmlns:c16r2="http://schemas.microsoft.com/office/drawing/2015/06/chart">
              <c:ext xmlns:c16="http://schemas.microsoft.com/office/drawing/2014/chart" uri="{C3380CC4-5D6E-409C-BE32-E72D297353CC}">
                <c16:uniqueId val="{00000007-AF21-43FC-82B4-F08DF84650C7}"/>
              </c:ext>
            </c:extLst>
          </c:dPt>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Sheet1!$C$2:$C$18</c:f>
              <c:numCache>
                <c:formatCode>General</c:formatCode>
                <c:ptCount val="17"/>
                <c:pt idx="0">
                  <c:v>1</c:v>
                </c:pt>
                <c:pt idx="1">
                  <c:v>1</c:v>
                </c:pt>
                <c:pt idx="2">
                  <c:v>1.2</c:v>
                </c:pt>
                <c:pt idx="3">
                  <c:v>1.5</c:v>
                </c:pt>
                <c:pt idx="4">
                  <c:v>1.7</c:v>
                </c:pt>
                <c:pt idx="5">
                  <c:v>1.8</c:v>
                </c:pt>
                <c:pt idx="6">
                  <c:v>1.9</c:v>
                </c:pt>
                <c:pt idx="7">
                  <c:v>2.2999999999999998</c:v>
                </c:pt>
                <c:pt idx="8">
                  <c:v>2.7</c:v>
                </c:pt>
                <c:pt idx="9">
                  <c:v>3</c:v>
                </c:pt>
                <c:pt idx="10">
                  <c:v>3.1</c:v>
                </c:pt>
                <c:pt idx="11">
                  <c:v>3.5</c:v>
                </c:pt>
                <c:pt idx="12">
                  <c:v>3.7</c:v>
                </c:pt>
                <c:pt idx="13">
                  <c:v>3.5</c:v>
                </c:pt>
                <c:pt idx="14">
                  <c:v>3.5</c:v>
                </c:pt>
                <c:pt idx="15">
                  <c:v>3.8</c:v>
                </c:pt>
                <c:pt idx="16">
                  <c:v>3.9</c:v>
                </c:pt>
              </c:numCache>
            </c:numRef>
          </c:val>
          <c:smooth val="0"/>
          <c:extLst xmlns:c16r2="http://schemas.microsoft.com/office/drawing/2015/06/chart">
            <c:ext xmlns:c16="http://schemas.microsoft.com/office/drawing/2014/chart" uri="{C3380CC4-5D6E-409C-BE32-E72D297353CC}">
              <c16:uniqueId val="{00000008-AF21-43FC-82B4-F08DF84650C7}"/>
            </c:ext>
          </c:extLst>
        </c:ser>
        <c:ser>
          <c:idx val="1"/>
          <c:order val="1"/>
          <c:spPr>
            <a:ln w="50800">
              <a:solidFill>
                <a:srgbClr val="518FAB"/>
              </a:solidFill>
            </a:ln>
          </c:spPr>
          <c:marker>
            <c:symbol val="none"/>
          </c:marker>
          <c:dPt>
            <c:idx val="9"/>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0A-AF21-43FC-82B4-F08DF84650C7}"/>
              </c:ext>
            </c:extLst>
          </c:dPt>
          <c:dPt>
            <c:idx val="10"/>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0C-AF21-43FC-82B4-F08DF84650C7}"/>
              </c:ext>
            </c:extLst>
          </c:dPt>
          <c:dPt>
            <c:idx val="11"/>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0E-AF21-43FC-82B4-F08DF84650C7}"/>
              </c:ext>
            </c:extLst>
          </c:dPt>
          <c:dPt>
            <c:idx val="12"/>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10-AF21-43FC-82B4-F08DF84650C7}"/>
              </c:ext>
            </c:extLst>
          </c:dPt>
          <c:dPt>
            <c:idx val="13"/>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12-AF21-43FC-82B4-F08DF84650C7}"/>
              </c:ext>
            </c:extLst>
          </c:dPt>
          <c:dPt>
            <c:idx val="14"/>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14-AF21-43FC-82B4-F08DF84650C7}"/>
              </c:ext>
            </c:extLst>
          </c:dPt>
          <c:dPt>
            <c:idx val="15"/>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16-AF21-43FC-82B4-F08DF84650C7}"/>
              </c:ext>
            </c:extLst>
          </c:dPt>
          <c:dPt>
            <c:idx val="16"/>
            <c:bubble3D val="0"/>
            <c:spPr>
              <a:ln w="50800">
                <a:solidFill>
                  <a:srgbClr val="518FAB">
                    <a:alpha val="15000"/>
                  </a:srgbClr>
                </a:solidFill>
              </a:ln>
            </c:spPr>
            <c:extLst xmlns:c16r2="http://schemas.microsoft.com/office/drawing/2015/06/chart">
              <c:ext xmlns:c16="http://schemas.microsoft.com/office/drawing/2014/chart" uri="{C3380CC4-5D6E-409C-BE32-E72D297353CC}">
                <c16:uniqueId val="{00000018-AF21-43FC-82B4-F08DF84650C7}"/>
              </c:ext>
            </c:extLst>
          </c:dPt>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Sheet1!$D$2:$D$18</c:f>
              <c:numCache>
                <c:formatCode>General</c:formatCode>
                <c:ptCount val="17"/>
                <c:pt idx="0">
                  <c:v>0.3</c:v>
                </c:pt>
                <c:pt idx="1">
                  <c:v>0.4</c:v>
                </c:pt>
                <c:pt idx="2">
                  <c:v>0.5</c:v>
                </c:pt>
                <c:pt idx="3">
                  <c:v>0.8</c:v>
                </c:pt>
                <c:pt idx="4">
                  <c:v>1</c:v>
                </c:pt>
                <c:pt idx="5">
                  <c:v>1.3</c:v>
                </c:pt>
                <c:pt idx="6">
                  <c:v>1.5</c:v>
                </c:pt>
                <c:pt idx="7">
                  <c:v>1.8</c:v>
                </c:pt>
                <c:pt idx="8">
                  <c:v>1.8</c:v>
                </c:pt>
                <c:pt idx="9">
                  <c:v>1.6</c:v>
                </c:pt>
                <c:pt idx="10">
                  <c:v>1.5</c:v>
                </c:pt>
                <c:pt idx="11">
                  <c:v>1.5</c:v>
                </c:pt>
                <c:pt idx="12">
                  <c:v>1.4</c:v>
                </c:pt>
                <c:pt idx="13">
                  <c:v>1.2</c:v>
                </c:pt>
                <c:pt idx="14">
                  <c:v>1.1000000000000001</c:v>
                </c:pt>
                <c:pt idx="15">
                  <c:v>1.1000000000000001</c:v>
                </c:pt>
                <c:pt idx="16">
                  <c:v>1</c:v>
                </c:pt>
              </c:numCache>
            </c:numRef>
          </c:val>
          <c:smooth val="0"/>
          <c:extLst xmlns:c16r2="http://schemas.microsoft.com/office/drawing/2015/06/chart">
            <c:ext xmlns:c16="http://schemas.microsoft.com/office/drawing/2014/chart" uri="{C3380CC4-5D6E-409C-BE32-E72D297353CC}">
              <c16:uniqueId val="{00000019-AF21-43FC-82B4-F08DF84650C7}"/>
            </c:ext>
          </c:extLst>
        </c:ser>
        <c:ser>
          <c:idx val="2"/>
          <c:order val="2"/>
          <c:spPr>
            <a:ln w="50800">
              <a:solidFill>
                <a:srgbClr val="002060">
                  <a:lumMod val="75000"/>
                  <a:alpha val="15000"/>
                </a:srgbClr>
              </a:solidFill>
            </a:ln>
          </c:spPr>
          <c:marker>
            <c:symbol val="none"/>
          </c:marker>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Sheet1!$E$2:$E$18</c:f>
              <c:numCache>
                <c:formatCode>General</c:formatCode>
                <c:ptCount val="17"/>
                <c:pt idx="0">
                  <c:v>0.3</c:v>
                </c:pt>
                <c:pt idx="1">
                  <c:v>0.3</c:v>
                </c:pt>
                <c:pt idx="2">
                  <c:v>0.3</c:v>
                </c:pt>
                <c:pt idx="3">
                  <c:v>0.4</c:v>
                </c:pt>
                <c:pt idx="4">
                  <c:v>0.5</c:v>
                </c:pt>
                <c:pt idx="5">
                  <c:v>0.6</c:v>
                </c:pt>
                <c:pt idx="6">
                  <c:v>0.6</c:v>
                </c:pt>
                <c:pt idx="7">
                  <c:v>0.9</c:v>
                </c:pt>
                <c:pt idx="8">
                  <c:v>0.7</c:v>
                </c:pt>
                <c:pt idx="9">
                  <c:v>0.8</c:v>
                </c:pt>
                <c:pt idx="10">
                  <c:v>1</c:v>
                </c:pt>
                <c:pt idx="11">
                  <c:v>1</c:v>
                </c:pt>
                <c:pt idx="12">
                  <c:v>0.8</c:v>
                </c:pt>
                <c:pt idx="13">
                  <c:v>0.8</c:v>
                </c:pt>
                <c:pt idx="14">
                  <c:v>1</c:v>
                </c:pt>
                <c:pt idx="15">
                  <c:v>1.8</c:v>
                </c:pt>
                <c:pt idx="16">
                  <c:v>3.1</c:v>
                </c:pt>
              </c:numCache>
            </c:numRef>
          </c:val>
          <c:smooth val="0"/>
          <c:extLst xmlns:c16r2="http://schemas.microsoft.com/office/drawing/2015/06/chart">
            <c:ext xmlns:c16="http://schemas.microsoft.com/office/drawing/2014/chart" uri="{C3380CC4-5D6E-409C-BE32-E72D297353CC}">
              <c16:uniqueId val="{0000001A-AF21-43FC-82B4-F08DF84650C7}"/>
            </c:ext>
          </c:extLst>
        </c:ser>
        <c:ser>
          <c:idx val="4"/>
          <c:order val="3"/>
          <c:spPr>
            <a:ln w="50800">
              <a:solidFill>
                <a:srgbClr val="EB871D">
                  <a:alpha val="15000"/>
                </a:srgbClr>
              </a:solidFill>
            </a:ln>
          </c:spPr>
          <c:marker>
            <c:symbol val="none"/>
          </c:marker>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Sheet1!$F$2:$F$18</c:f>
              <c:numCache>
                <c:formatCode>General</c:formatCode>
                <c:ptCount val="17"/>
                <c:pt idx="0">
                  <c:v>0.7</c:v>
                </c:pt>
                <c:pt idx="1">
                  <c:v>0.7</c:v>
                </c:pt>
                <c:pt idx="2">
                  <c:v>0.6</c:v>
                </c:pt>
                <c:pt idx="3">
                  <c:v>0.7</c:v>
                </c:pt>
                <c:pt idx="4">
                  <c:v>0.7</c:v>
                </c:pt>
                <c:pt idx="5">
                  <c:v>0.6</c:v>
                </c:pt>
                <c:pt idx="6">
                  <c:v>0.7</c:v>
                </c:pt>
                <c:pt idx="7">
                  <c:v>0.7</c:v>
                </c:pt>
                <c:pt idx="8">
                  <c:v>0.8</c:v>
                </c:pt>
                <c:pt idx="9">
                  <c:v>1</c:v>
                </c:pt>
                <c:pt idx="10">
                  <c:v>1.1000000000000001</c:v>
                </c:pt>
                <c:pt idx="11">
                  <c:v>1</c:v>
                </c:pt>
                <c:pt idx="12">
                  <c:v>1.4</c:v>
                </c:pt>
                <c:pt idx="13">
                  <c:v>1.9</c:v>
                </c:pt>
                <c:pt idx="14">
                  <c:v>2.7</c:v>
                </c:pt>
                <c:pt idx="15">
                  <c:v>3.4</c:v>
                </c:pt>
                <c:pt idx="16">
                  <c:v>4.0999999999999996</c:v>
                </c:pt>
              </c:numCache>
            </c:numRef>
          </c:val>
          <c:smooth val="0"/>
          <c:extLst xmlns:c16r2="http://schemas.microsoft.com/office/drawing/2015/06/chart">
            <c:ext xmlns:c16="http://schemas.microsoft.com/office/drawing/2014/chart" uri="{C3380CC4-5D6E-409C-BE32-E72D297353CC}">
              <c16:uniqueId val="{0000001B-AF21-43FC-82B4-F08DF84650C7}"/>
            </c:ext>
          </c:extLst>
        </c:ser>
        <c:dLbls>
          <c:showLegendKey val="0"/>
          <c:showVal val="0"/>
          <c:showCatName val="0"/>
          <c:showSerName val="0"/>
          <c:showPercent val="0"/>
          <c:showBubbleSize val="0"/>
        </c:dLbls>
        <c:smooth val="0"/>
        <c:axId val="312383872"/>
        <c:axId val="312383480"/>
      </c:lineChart>
      <c:catAx>
        <c:axId val="312383872"/>
        <c:scaling>
          <c:orientation val="minMax"/>
        </c:scaling>
        <c:delete val="0"/>
        <c:axPos val="b"/>
        <c:numFmt formatCode="General" sourceLinked="1"/>
        <c:majorTickMark val="out"/>
        <c:minorTickMark val="none"/>
        <c:tickLblPos val="nextTo"/>
        <c:spPr>
          <a:ln>
            <a:solidFill>
              <a:schemeClr val="bg2">
                <a:lumMod val="50000"/>
              </a:schemeClr>
            </a:solidFill>
          </a:ln>
        </c:spPr>
        <c:txPr>
          <a:bodyPr rot="0" vert="horz"/>
          <a:lstStyle/>
          <a:p>
            <a:pPr>
              <a:defRPr sz="1400" b="1">
                <a:solidFill>
                  <a:schemeClr val="bg2"/>
                </a:solidFill>
              </a:defRPr>
            </a:pPr>
            <a:endParaRPr lang="en-US"/>
          </a:p>
        </c:txPr>
        <c:crossAx val="312383480"/>
        <c:crosses val="autoZero"/>
        <c:auto val="1"/>
        <c:lblAlgn val="ctr"/>
        <c:lblOffset val="100"/>
        <c:tickMarkSkip val="1"/>
        <c:noMultiLvlLbl val="0"/>
      </c:catAx>
      <c:valAx>
        <c:axId val="312383480"/>
        <c:scaling>
          <c:orientation val="minMax"/>
          <c:max val="5"/>
        </c:scaling>
        <c:delete val="0"/>
        <c:axPos val="l"/>
        <c:majorGridlines>
          <c:spPr>
            <a:ln>
              <a:solidFill>
                <a:schemeClr val="bg1">
                  <a:lumMod val="85000"/>
                </a:schemeClr>
              </a:solidFill>
              <a:prstDash val="sysDash"/>
            </a:ln>
          </c:spPr>
        </c:majorGridlines>
        <c:title>
          <c:tx>
            <c:rich>
              <a:bodyPr/>
              <a:lstStyle/>
              <a:p>
                <a:pPr>
                  <a:defRPr sz="1600" b="1">
                    <a:solidFill>
                      <a:schemeClr val="bg2"/>
                    </a:solidFill>
                  </a:defRPr>
                </a:pPr>
                <a:r>
                  <a:rPr lang="en-US" sz="1600" b="1" dirty="0" smtClean="0">
                    <a:solidFill>
                      <a:schemeClr val="bg2"/>
                    </a:solidFill>
                  </a:rPr>
                  <a:t>Deaths per </a:t>
                </a:r>
                <a:r>
                  <a:rPr lang="en-US" sz="1600" b="1" dirty="0">
                    <a:solidFill>
                      <a:schemeClr val="bg2"/>
                    </a:solidFill>
                  </a:rPr>
                  <a:t>100,000 </a:t>
                </a:r>
                <a:r>
                  <a:rPr lang="en-US" sz="1600" b="1" dirty="0" smtClean="0">
                    <a:solidFill>
                      <a:schemeClr val="bg2"/>
                    </a:solidFill>
                  </a:rPr>
                  <a:t>population</a:t>
                </a:r>
                <a:endParaRPr lang="en-US" sz="1600" b="1" dirty="0">
                  <a:solidFill>
                    <a:schemeClr val="bg2"/>
                  </a:solidFill>
                </a:endParaRPr>
              </a:p>
            </c:rich>
          </c:tx>
          <c:layout>
            <c:manualLayout>
              <c:xMode val="edge"/>
              <c:yMode val="edge"/>
              <c:x val="3.3318668252487749E-2"/>
              <c:y val="0.10605015970259934"/>
            </c:manualLayout>
          </c:layout>
          <c:overlay val="0"/>
        </c:title>
        <c:numFmt formatCode="#,##0" sourceLinked="0"/>
        <c:majorTickMark val="out"/>
        <c:minorTickMark val="none"/>
        <c:tickLblPos val="nextTo"/>
        <c:spPr>
          <a:ln>
            <a:solidFill>
              <a:schemeClr val="bg2">
                <a:lumMod val="50000"/>
              </a:schemeClr>
            </a:solidFill>
          </a:ln>
        </c:spPr>
        <c:txPr>
          <a:bodyPr rot="0" vert="horz"/>
          <a:lstStyle/>
          <a:p>
            <a:pPr>
              <a:defRPr sz="1200" b="1">
                <a:solidFill>
                  <a:schemeClr val="bg2"/>
                </a:solidFill>
              </a:defRPr>
            </a:pPr>
            <a:endParaRPr lang="en-US"/>
          </a:p>
        </c:txPr>
        <c:crossAx val="312383872"/>
        <c:crosses val="autoZero"/>
        <c:crossBetween val="midCat"/>
        <c:majorUnit val="1"/>
      </c:valAx>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6718687191128"/>
          <c:y val="7.3760489039152943E-2"/>
          <c:w val="0.85164112931829472"/>
          <c:h val="0.79571091699475061"/>
        </c:manualLayout>
      </c:layout>
      <c:lineChart>
        <c:grouping val="standard"/>
        <c:varyColors val="0"/>
        <c:ser>
          <c:idx val="0"/>
          <c:order val="0"/>
          <c:spPr>
            <a:ln w="50800">
              <a:solidFill>
                <a:srgbClr val="8268A8">
                  <a:alpha val="15000"/>
                </a:srgbClr>
              </a:solidFill>
              <a:prstDash val="solid"/>
            </a:ln>
          </c:spPr>
          <c:marker>
            <c:symbol val="none"/>
          </c:marker>
          <c:dPt>
            <c:idx val="13"/>
            <c:bubble3D val="0"/>
            <c:extLst xmlns:c16r2="http://schemas.microsoft.com/office/drawing/2015/06/chart">
              <c:ext xmlns:c16="http://schemas.microsoft.com/office/drawing/2014/chart" uri="{C3380CC4-5D6E-409C-BE32-E72D297353CC}">
                <c16:uniqueId val="{00000000-2E72-4205-A2BC-036F6ADC8235}"/>
              </c:ext>
            </c:extLst>
          </c:dPt>
          <c:dPt>
            <c:idx val="14"/>
            <c:bubble3D val="0"/>
            <c:extLst xmlns:c16r2="http://schemas.microsoft.com/office/drawing/2015/06/chart">
              <c:ext xmlns:c16="http://schemas.microsoft.com/office/drawing/2014/chart" uri="{C3380CC4-5D6E-409C-BE32-E72D297353CC}">
                <c16:uniqueId val="{00000001-2E72-4205-A2BC-036F6ADC8235}"/>
              </c:ext>
            </c:extLst>
          </c:dPt>
          <c:dPt>
            <c:idx val="15"/>
            <c:bubble3D val="0"/>
            <c:extLst xmlns:c16r2="http://schemas.microsoft.com/office/drawing/2015/06/chart">
              <c:ext xmlns:c16="http://schemas.microsoft.com/office/drawing/2014/chart" uri="{C3380CC4-5D6E-409C-BE32-E72D297353CC}">
                <c16:uniqueId val="{00000002-2E72-4205-A2BC-036F6ADC8235}"/>
              </c:ext>
            </c:extLst>
          </c:dPt>
          <c:dPt>
            <c:idx val="16"/>
            <c:bubble3D val="0"/>
            <c:extLst xmlns:c16r2="http://schemas.microsoft.com/office/drawing/2015/06/chart">
              <c:ext xmlns:c16="http://schemas.microsoft.com/office/drawing/2014/chart" uri="{C3380CC4-5D6E-409C-BE32-E72D297353CC}">
                <c16:uniqueId val="{00000003-2E72-4205-A2BC-036F6ADC8235}"/>
              </c:ext>
            </c:extLst>
          </c:dPt>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Sheet1!$C$2:$C$18</c:f>
              <c:numCache>
                <c:formatCode>General</c:formatCode>
                <c:ptCount val="17"/>
                <c:pt idx="0">
                  <c:v>1</c:v>
                </c:pt>
                <c:pt idx="1">
                  <c:v>1</c:v>
                </c:pt>
                <c:pt idx="2">
                  <c:v>1.2</c:v>
                </c:pt>
                <c:pt idx="3">
                  <c:v>1.5</c:v>
                </c:pt>
                <c:pt idx="4">
                  <c:v>1.7</c:v>
                </c:pt>
                <c:pt idx="5">
                  <c:v>1.8</c:v>
                </c:pt>
                <c:pt idx="6">
                  <c:v>1.9</c:v>
                </c:pt>
                <c:pt idx="7">
                  <c:v>2.2999999999999998</c:v>
                </c:pt>
                <c:pt idx="8">
                  <c:v>2.7</c:v>
                </c:pt>
                <c:pt idx="9">
                  <c:v>3</c:v>
                </c:pt>
                <c:pt idx="10">
                  <c:v>3.1</c:v>
                </c:pt>
                <c:pt idx="11">
                  <c:v>3.5</c:v>
                </c:pt>
                <c:pt idx="12">
                  <c:v>3.7</c:v>
                </c:pt>
                <c:pt idx="13">
                  <c:v>3.5</c:v>
                </c:pt>
                <c:pt idx="14">
                  <c:v>3.5</c:v>
                </c:pt>
                <c:pt idx="15">
                  <c:v>3.8</c:v>
                </c:pt>
                <c:pt idx="16">
                  <c:v>3.9</c:v>
                </c:pt>
              </c:numCache>
            </c:numRef>
          </c:val>
          <c:smooth val="0"/>
          <c:extLst xmlns:c16r2="http://schemas.microsoft.com/office/drawing/2015/06/chart">
            <c:ext xmlns:c16="http://schemas.microsoft.com/office/drawing/2014/chart" uri="{C3380CC4-5D6E-409C-BE32-E72D297353CC}">
              <c16:uniqueId val="{00000004-2E72-4205-A2BC-036F6ADC8235}"/>
            </c:ext>
          </c:extLst>
        </c:ser>
        <c:ser>
          <c:idx val="1"/>
          <c:order val="1"/>
          <c:spPr>
            <a:ln w="50800">
              <a:solidFill>
                <a:srgbClr val="518FAB">
                  <a:alpha val="15000"/>
                </a:srgbClr>
              </a:solidFill>
            </a:ln>
          </c:spPr>
          <c:marker>
            <c:symbol val="none"/>
          </c:marker>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Sheet1!$D$2:$D$18</c:f>
              <c:numCache>
                <c:formatCode>General</c:formatCode>
                <c:ptCount val="17"/>
                <c:pt idx="0">
                  <c:v>0.3</c:v>
                </c:pt>
                <c:pt idx="1">
                  <c:v>0.4</c:v>
                </c:pt>
                <c:pt idx="2">
                  <c:v>0.5</c:v>
                </c:pt>
                <c:pt idx="3">
                  <c:v>0.8</c:v>
                </c:pt>
                <c:pt idx="4">
                  <c:v>1</c:v>
                </c:pt>
                <c:pt idx="5">
                  <c:v>1.3</c:v>
                </c:pt>
                <c:pt idx="6">
                  <c:v>1.5</c:v>
                </c:pt>
                <c:pt idx="7">
                  <c:v>1.8</c:v>
                </c:pt>
                <c:pt idx="8">
                  <c:v>1.8</c:v>
                </c:pt>
                <c:pt idx="9">
                  <c:v>1.6</c:v>
                </c:pt>
                <c:pt idx="10">
                  <c:v>1.5</c:v>
                </c:pt>
                <c:pt idx="11">
                  <c:v>1.5</c:v>
                </c:pt>
                <c:pt idx="12">
                  <c:v>1.4</c:v>
                </c:pt>
                <c:pt idx="13">
                  <c:v>1.2</c:v>
                </c:pt>
                <c:pt idx="14">
                  <c:v>1.1000000000000001</c:v>
                </c:pt>
                <c:pt idx="15">
                  <c:v>1.1000000000000001</c:v>
                </c:pt>
                <c:pt idx="16">
                  <c:v>1</c:v>
                </c:pt>
              </c:numCache>
            </c:numRef>
          </c:val>
          <c:smooth val="0"/>
          <c:extLst xmlns:c16r2="http://schemas.microsoft.com/office/drawing/2015/06/chart">
            <c:ext xmlns:c16="http://schemas.microsoft.com/office/drawing/2014/chart" uri="{C3380CC4-5D6E-409C-BE32-E72D297353CC}">
              <c16:uniqueId val="{00000005-2E72-4205-A2BC-036F6ADC8235}"/>
            </c:ext>
          </c:extLst>
        </c:ser>
        <c:ser>
          <c:idx val="2"/>
          <c:order val="2"/>
          <c:spPr>
            <a:ln w="50800">
              <a:solidFill>
                <a:srgbClr val="002060">
                  <a:lumMod val="75000"/>
                  <a:alpha val="15000"/>
                </a:srgbClr>
              </a:solidFill>
            </a:ln>
          </c:spPr>
          <c:marker>
            <c:symbol val="none"/>
          </c:marker>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Sheet1!$E$2:$E$18</c:f>
              <c:numCache>
                <c:formatCode>General</c:formatCode>
                <c:ptCount val="17"/>
                <c:pt idx="0">
                  <c:v>0.3</c:v>
                </c:pt>
                <c:pt idx="1">
                  <c:v>0.3</c:v>
                </c:pt>
                <c:pt idx="2">
                  <c:v>0.3</c:v>
                </c:pt>
                <c:pt idx="3">
                  <c:v>0.4</c:v>
                </c:pt>
                <c:pt idx="4">
                  <c:v>0.5</c:v>
                </c:pt>
                <c:pt idx="5">
                  <c:v>0.6</c:v>
                </c:pt>
                <c:pt idx="6">
                  <c:v>0.6</c:v>
                </c:pt>
                <c:pt idx="7">
                  <c:v>0.9</c:v>
                </c:pt>
                <c:pt idx="8">
                  <c:v>0.7</c:v>
                </c:pt>
                <c:pt idx="9">
                  <c:v>0.8</c:v>
                </c:pt>
                <c:pt idx="10">
                  <c:v>1</c:v>
                </c:pt>
                <c:pt idx="11">
                  <c:v>1</c:v>
                </c:pt>
                <c:pt idx="12">
                  <c:v>0.8</c:v>
                </c:pt>
                <c:pt idx="13">
                  <c:v>0.8</c:v>
                </c:pt>
                <c:pt idx="14">
                  <c:v>1</c:v>
                </c:pt>
                <c:pt idx="15">
                  <c:v>1.8</c:v>
                </c:pt>
                <c:pt idx="16">
                  <c:v>3.1</c:v>
                </c:pt>
              </c:numCache>
            </c:numRef>
          </c:val>
          <c:smooth val="0"/>
          <c:extLst xmlns:c16r2="http://schemas.microsoft.com/office/drawing/2015/06/chart">
            <c:ext xmlns:c16="http://schemas.microsoft.com/office/drawing/2014/chart" uri="{C3380CC4-5D6E-409C-BE32-E72D297353CC}">
              <c16:uniqueId val="{00000006-2E72-4205-A2BC-036F6ADC8235}"/>
            </c:ext>
          </c:extLst>
        </c:ser>
        <c:ser>
          <c:idx val="4"/>
          <c:order val="3"/>
          <c:spPr>
            <a:ln w="50800">
              <a:solidFill>
                <a:srgbClr val="EB871D">
                  <a:alpha val="15000"/>
                </a:srgbClr>
              </a:solidFill>
            </a:ln>
          </c:spPr>
          <c:marker>
            <c:symbol val="none"/>
          </c:marker>
          <c:dPt>
            <c:idx val="12"/>
            <c:bubble3D val="0"/>
            <c:spPr>
              <a:ln w="50800">
                <a:solidFill>
                  <a:srgbClr val="EB871D"/>
                </a:solidFill>
              </a:ln>
            </c:spPr>
            <c:extLst xmlns:c16r2="http://schemas.microsoft.com/office/drawing/2015/06/chart">
              <c:ext xmlns:c16="http://schemas.microsoft.com/office/drawing/2014/chart" uri="{C3380CC4-5D6E-409C-BE32-E72D297353CC}">
                <c16:uniqueId val="{00000008-2E72-4205-A2BC-036F6ADC8235}"/>
              </c:ext>
            </c:extLst>
          </c:dPt>
          <c:dPt>
            <c:idx val="13"/>
            <c:bubble3D val="0"/>
            <c:spPr>
              <a:ln w="50800">
                <a:solidFill>
                  <a:srgbClr val="EB871D"/>
                </a:solidFill>
              </a:ln>
            </c:spPr>
            <c:extLst xmlns:c16r2="http://schemas.microsoft.com/office/drawing/2015/06/chart">
              <c:ext xmlns:c16="http://schemas.microsoft.com/office/drawing/2014/chart" uri="{C3380CC4-5D6E-409C-BE32-E72D297353CC}">
                <c16:uniqueId val="{0000000A-2E72-4205-A2BC-036F6ADC8235}"/>
              </c:ext>
            </c:extLst>
          </c:dPt>
          <c:dPt>
            <c:idx val="14"/>
            <c:bubble3D val="0"/>
            <c:spPr>
              <a:ln w="50800">
                <a:solidFill>
                  <a:srgbClr val="EB871D"/>
                </a:solidFill>
              </a:ln>
            </c:spPr>
            <c:extLst xmlns:c16r2="http://schemas.microsoft.com/office/drawing/2015/06/chart">
              <c:ext xmlns:c16="http://schemas.microsoft.com/office/drawing/2014/chart" uri="{C3380CC4-5D6E-409C-BE32-E72D297353CC}">
                <c16:uniqueId val="{0000000C-2E72-4205-A2BC-036F6ADC8235}"/>
              </c:ext>
            </c:extLst>
          </c:dPt>
          <c:dPt>
            <c:idx val="15"/>
            <c:bubble3D val="0"/>
            <c:spPr>
              <a:ln w="50800">
                <a:solidFill>
                  <a:srgbClr val="EB871D"/>
                </a:solidFill>
              </a:ln>
            </c:spPr>
            <c:extLst xmlns:c16r2="http://schemas.microsoft.com/office/drawing/2015/06/chart">
              <c:ext xmlns:c16="http://schemas.microsoft.com/office/drawing/2014/chart" uri="{C3380CC4-5D6E-409C-BE32-E72D297353CC}">
                <c16:uniqueId val="{0000000E-2E72-4205-A2BC-036F6ADC8235}"/>
              </c:ext>
            </c:extLst>
          </c:dPt>
          <c:dPt>
            <c:idx val="16"/>
            <c:bubble3D val="0"/>
            <c:spPr>
              <a:ln w="50800">
                <a:solidFill>
                  <a:srgbClr val="EB871D"/>
                </a:solidFill>
              </a:ln>
            </c:spPr>
            <c:extLst xmlns:c16r2="http://schemas.microsoft.com/office/drawing/2015/06/chart">
              <c:ext xmlns:c16="http://schemas.microsoft.com/office/drawing/2014/chart" uri="{C3380CC4-5D6E-409C-BE32-E72D297353CC}">
                <c16:uniqueId val="{00000010-2E72-4205-A2BC-036F6ADC8235}"/>
              </c:ext>
            </c:extLst>
          </c:dPt>
          <c:cat>
            <c:strRef>
              <c:f>Sheet1!$A$2:$A$18</c:f>
              <c:strCache>
                <c:ptCount val="17"/>
                <c:pt idx="0">
                  <c:v>1999</c:v>
                </c:pt>
                <c:pt idx="1">
                  <c:v> </c:v>
                </c:pt>
                <c:pt idx="2">
                  <c:v>2001</c:v>
                </c:pt>
                <c:pt idx="3">
                  <c:v> </c:v>
                </c:pt>
                <c:pt idx="4">
                  <c:v>2003</c:v>
                </c:pt>
                <c:pt idx="5">
                  <c:v> </c:v>
                </c:pt>
                <c:pt idx="6">
                  <c:v>2005</c:v>
                </c:pt>
                <c:pt idx="7">
                  <c:v> </c:v>
                </c:pt>
                <c:pt idx="8">
                  <c:v>2007</c:v>
                </c:pt>
                <c:pt idx="9">
                  <c:v> </c:v>
                </c:pt>
                <c:pt idx="10">
                  <c:v>2009</c:v>
                </c:pt>
                <c:pt idx="11">
                  <c:v> </c:v>
                </c:pt>
                <c:pt idx="12">
                  <c:v>2011</c:v>
                </c:pt>
                <c:pt idx="13">
                  <c:v> </c:v>
                </c:pt>
                <c:pt idx="14">
                  <c:v>2013</c:v>
                </c:pt>
                <c:pt idx="16">
                  <c:v>2015</c:v>
                </c:pt>
              </c:strCache>
            </c:strRef>
          </c:cat>
          <c:val>
            <c:numRef>
              <c:f>Sheet1!$F$2:$F$18</c:f>
              <c:numCache>
                <c:formatCode>General</c:formatCode>
                <c:ptCount val="17"/>
                <c:pt idx="0">
                  <c:v>0.7</c:v>
                </c:pt>
                <c:pt idx="1">
                  <c:v>0.7</c:v>
                </c:pt>
                <c:pt idx="2">
                  <c:v>0.6</c:v>
                </c:pt>
                <c:pt idx="3">
                  <c:v>0.7</c:v>
                </c:pt>
                <c:pt idx="4">
                  <c:v>0.7</c:v>
                </c:pt>
                <c:pt idx="5">
                  <c:v>0.6</c:v>
                </c:pt>
                <c:pt idx="6">
                  <c:v>0.7</c:v>
                </c:pt>
                <c:pt idx="7">
                  <c:v>0.7</c:v>
                </c:pt>
                <c:pt idx="8">
                  <c:v>0.8</c:v>
                </c:pt>
                <c:pt idx="9">
                  <c:v>1</c:v>
                </c:pt>
                <c:pt idx="10">
                  <c:v>1.1000000000000001</c:v>
                </c:pt>
                <c:pt idx="11">
                  <c:v>1</c:v>
                </c:pt>
                <c:pt idx="12">
                  <c:v>1.4</c:v>
                </c:pt>
                <c:pt idx="13">
                  <c:v>1.9</c:v>
                </c:pt>
                <c:pt idx="14">
                  <c:v>2.7</c:v>
                </c:pt>
                <c:pt idx="15">
                  <c:v>3.4</c:v>
                </c:pt>
                <c:pt idx="16">
                  <c:v>4.0999999999999996</c:v>
                </c:pt>
              </c:numCache>
            </c:numRef>
          </c:val>
          <c:smooth val="0"/>
          <c:extLst xmlns:c16r2="http://schemas.microsoft.com/office/drawing/2015/06/chart">
            <c:ext xmlns:c16="http://schemas.microsoft.com/office/drawing/2014/chart" uri="{C3380CC4-5D6E-409C-BE32-E72D297353CC}">
              <c16:uniqueId val="{00000011-2E72-4205-A2BC-036F6ADC8235}"/>
            </c:ext>
          </c:extLst>
        </c:ser>
        <c:dLbls>
          <c:showLegendKey val="0"/>
          <c:showVal val="0"/>
          <c:showCatName val="0"/>
          <c:showSerName val="0"/>
          <c:showPercent val="0"/>
          <c:showBubbleSize val="0"/>
        </c:dLbls>
        <c:smooth val="0"/>
        <c:axId val="430863728"/>
        <c:axId val="430864120"/>
      </c:lineChart>
      <c:catAx>
        <c:axId val="430863728"/>
        <c:scaling>
          <c:orientation val="minMax"/>
        </c:scaling>
        <c:delete val="0"/>
        <c:axPos val="b"/>
        <c:numFmt formatCode="General" sourceLinked="1"/>
        <c:majorTickMark val="out"/>
        <c:minorTickMark val="none"/>
        <c:tickLblPos val="nextTo"/>
        <c:spPr>
          <a:ln>
            <a:solidFill>
              <a:schemeClr val="bg2">
                <a:lumMod val="50000"/>
              </a:schemeClr>
            </a:solidFill>
          </a:ln>
        </c:spPr>
        <c:txPr>
          <a:bodyPr rot="0" vert="horz"/>
          <a:lstStyle/>
          <a:p>
            <a:pPr>
              <a:defRPr sz="1400" b="1">
                <a:solidFill>
                  <a:schemeClr val="bg2"/>
                </a:solidFill>
              </a:defRPr>
            </a:pPr>
            <a:endParaRPr lang="en-US"/>
          </a:p>
        </c:txPr>
        <c:crossAx val="430864120"/>
        <c:crosses val="autoZero"/>
        <c:auto val="1"/>
        <c:lblAlgn val="ctr"/>
        <c:lblOffset val="100"/>
        <c:tickMarkSkip val="1"/>
        <c:noMultiLvlLbl val="0"/>
      </c:catAx>
      <c:valAx>
        <c:axId val="430864120"/>
        <c:scaling>
          <c:orientation val="minMax"/>
          <c:max val="5"/>
        </c:scaling>
        <c:delete val="0"/>
        <c:axPos val="l"/>
        <c:majorGridlines>
          <c:spPr>
            <a:ln>
              <a:solidFill>
                <a:schemeClr val="bg1">
                  <a:lumMod val="85000"/>
                </a:schemeClr>
              </a:solidFill>
              <a:prstDash val="sysDash"/>
            </a:ln>
          </c:spPr>
        </c:majorGridlines>
        <c:title>
          <c:tx>
            <c:rich>
              <a:bodyPr/>
              <a:lstStyle/>
              <a:p>
                <a:pPr>
                  <a:defRPr sz="1600" b="1">
                    <a:solidFill>
                      <a:schemeClr val="bg2"/>
                    </a:solidFill>
                  </a:defRPr>
                </a:pPr>
                <a:r>
                  <a:rPr lang="en-US" sz="1600" b="1" dirty="0" smtClean="0">
                    <a:solidFill>
                      <a:schemeClr val="bg2"/>
                    </a:solidFill>
                  </a:rPr>
                  <a:t>Deaths per </a:t>
                </a:r>
                <a:r>
                  <a:rPr lang="en-US" sz="1600" b="1" dirty="0">
                    <a:solidFill>
                      <a:schemeClr val="bg2"/>
                    </a:solidFill>
                  </a:rPr>
                  <a:t>100,000 </a:t>
                </a:r>
                <a:r>
                  <a:rPr lang="en-US" sz="1600" b="1" dirty="0" smtClean="0">
                    <a:solidFill>
                      <a:schemeClr val="bg2"/>
                    </a:solidFill>
                  </a:rPr>
                  <a:t>population</a:t>
                </a:r>
                <a:endParaRPr lang="en-US" sz="1600" b="1" dirty="0">
                  <a:solidFill>
                    <a:schemeClr val="bg2"/>
                  </a:solidFill>
                </a:endParaRPr>
              </a:p>
            </c:rich>
          </c:tx>
          <c:layout>
            <c:manualLayout>
              <c:xMode val="edge"/>
              <c:yMode val="edge"/>
              <c:x val="3.3318668252487749E-2"/>
              <c:y val="0.10605015970259934"/>
            </c:manualLayout>
          </c:layout>
          <c:overlay val="0"/>
        </c:title>
        <c:numFmt formatCode="#,##0" sourceLinked="0"/>
        <c:majorTickMark val="out"/>
        <c:minorTickMark val="none"/>
        <c:tickLblPos val="nextTo"/>
        <c:spPr>
          <a:ln>
            <a:solidFill>
              <a:schemeClr val="bg2">
                <a:lumMod val="50000"/>
              </a:schemeClr>
            </a:solidFill>
          </a:ln>
        </c:spPr>
        <c:txPr>
          <a:bodyPr rot="0" vert="horz"/>
          <a:lstStyle/>
          <a:p>
            <a:pPr>
              <a:defRPr sz="1200" b="1">
                <a:solidFill>
                  <a:schemeClr val="bg2"/>
                </a:solidFill>
              </a:defRPr>
            </a:pPr>
            <a:endParaRPr lang="en-US"/>
          </a:p>
        </c:txPr>
        <c:crossAx val="430863728"/>
        <c:crosses val="autoZero"/>
        <c:crossBetween val="midCat"/>
        <c:majorUnit val="1"/>
      </c:valAx>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30995300521543218"/>
          <c:y val="9.1677369725131866E-2"/>
          <c:w val="0.58565803447430764"/>
          <c:h val="0.85250355585496795"/>
        </c:manualLayout>
      </c:layout>
      <c:barChart>
        <c:barDir val="bar"/>
        <c:grouping val="clustered"/>
        <c:varyColors val="0"/>
        <c:ser>
          <c:idx val="0"/>
          <c:order val="0"/>
          <c:tx>
            <c:strRef>
              <c:f>Sheet1!$B$1</c:f>
              <c:strCache>
                <c:ptCount val="1"/>
                <c:pt idx="0">
                  <c:v>Millions of people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Alcohol</c:v>
                </c:pt>
                <c:pt idx="1">
                  <c:v>Illicit drugs</c:v>
                </c:pt>
                <c:pt idx="2">
                  <c:v>Marijuana</c:v>
                </c:pt>
                <c:pt idx="3">
                  <c:v>Prescription opioid</c:v>
                </c:pt>
                <c:pt idx="4">
                  <c:v>Cocaine</c:v>
                </c:pt>
                <c:pt idx="5">
                  <c:v>Methamphetamine</c:v>
                </c:pt>
                <c:pt idx="6">
                  <c:v>Heroin</c:v>
                </c:pt>
                <c:pt idx="7">
                  <c:v>Prescription stimulant misuse</c:v>
                </c:pt>
              </c:strCache>
            </c:strRef>
          </c:cat>
          <c:val>
            <c:numRef>
              <c:f>Sheet1!$B$2:$B$9</c:f>
              <c:numCache>
                <c:formatCode>General</c:formatCode>
                <c:ptCount val="8"/>
                <c:pt idx="0">
                  <c:v>14.5</c:v>
                </c:pt>
                <c:pt idx="1">
                  <c:v>7.5</c:v>
                </c:pt>
                <c:pt idx="2">
                  <c:v>4.0999999999999996</c:v>
                </c:pt>
                <c:pt idx="3">
                  <c:v>1.7</c:v>
                </c:pt>
                <c:pt idx="4">
                  <c:v>1</c:v>
                </c:pt>
                <c:pt idx="5">
                  <c:v>1</c:v>
                </c:pt>
                <c:pt idx="6">
                  <c:v>0.7</c:v>
                </c:pt>
                <c:pt idx="7">
                  <c:v>0.6</c:v>
                </c:pt>
              </c:numCache>
            </c:numRef>
          </c:val>
          <c:extLst xmlns:c16r2="http://schemas.microsoft.com/office/drawing/2015/06/chart">
            <c:ext xmlns:c16="http://schemas.microsoft.com/office/drawing/2014/chart" uri="{C3380CC4-5D6E-409C-BE32-E72D297353CC}">
              <c16:uniqueId val="{00000000-3404-4C95-9696-0977B41E5684}"/>
            </c:ext>
          </c:extLst>
        </c:ser>
        <c:dLbls>
          <c:dLblPos val="outEnd"/>
          <c:showLegendKey val="0"/>
          <c:showVal val="1"/>
          <c:showCatName val="0"/>
          <c:showSerName val="0"/>
          <c:showPercent val="0"/>
          <c:showBubbleSize val="0"/>
        </c:dLbls>
        <c:gapWidth val="182"/>
        <c:axId val="315390360"/>
        <c:axId val="315390752"/>
      </c:barChart>
      <c:catAx>
        <c:axId val="315390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15390752"/>
        <c:crosses val="autoZero"/>
        <c:auto val="1"/>
        <c:lblAlgn val="ctr"/>
        <c:lblOffset val="100"/>
        <c:noMultiLvlLbl val="0"/>
      </c:catAx>
      <c:valAx>
        <c:axId val="315390752"/>
        <c:scaling>
          <c:orientation val="minMax"/>
        </c:scaling>
        <c:delete val="1"/>
        <c:axPos val="b"/>
        <c:numFmt formatCode="General" sourceLinked="1"/>
        <c:majorTickMark val="none"/>
        <c:minorTickMark val="none"/>
        <c:tickLblPos val="nextTo"/>
        <c:crossAx val="315390360"/>
        <c:crosses val="autoZero"/>
        <c:crossBetween val="between"/>
      </c:valAx>
      <c:spPr>
        <a:noFill/>
        <a:ln>
          <a:noFill/>
        </a:ln>
        <a:effectLst/>
      </c:spPr>
    </c:plotArea>
    <c:legend>
      <c:legendPos val="r"/>
      <c:layout>
        <c:manualLayout>
          <c:xMode val="edge"/>
          <c:yMode val="edge"/>
          <c:x val="0.53933569254402103"/>
          <c:y val="0.3209193934031811"/>
          <c:w val="0.35109068316572006"/>
          <c:h val="0.12104412149369738"/>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Comparison of</a:t>
            </a:r>
            <a:r>
              <a:rPr lang="en-US" sz="1800" b="1" baseline="0" dirty="0"/>
              <a:t> the 90-Day Comment Period Versus Public Comment Period 1 and 2</a:t>
            </a:r>
            <a:endParaRPr lang="en-US" sz="1800" b="1" dirty="0"/>
          </a:p>
        </c:rich>
      </c:tx>
      <c:layout>
        <c:manualLayout>
          <c:xMode val="edge"/>
          <c:yMode val="edge"/>
          <c:x val="0.11053273328827698"/>
          <c:y val="3.539823666610673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81152316692392E-2"/>
          <c:y val="0.16792716591457588"/>
          <c:w val="0.90039914057986492"/>
          <c:h val="0.66395801597964188"/>
        </c:manualLayout>
      </c:layout>
      <c:barChart>
        <c:barDir val="col"/>
        <c:grouping val="clustered"/>
        <c:varyColors val="0"/>
        <c:ser>
          <c:idx val="0"/>
          <c:order val="0"/>
          <c:tx>
            <c:v>90-Day Comment Period</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'All Comments'!$A$49:$A$57</c:f>
              <c:strCache>
                <c:ptCount val="9"/>
                <c:pt idx="0">
                  <c:v>Treatment Access</c:v>
                </c:pt>
                <c:pt idx="1">
                  <c:v>Chronic Pain</c:v>
                </c:pt>
                <c:pt idx="2">
                  <c:v>Decreased Functionality</c:v>
                </c:pt>
                <c:pt idx="3">
                  <c:v>Conflation with Addiction</c:v>
                </c:pt>
                <c:pt idx="4">
                  <c:v>Insurance</c:v>
                </c:pt>
                <c:pt idx="5">
                  <c:v>Review of CDC Guidelines</c:v>
                </c:pt>
                <c:pt idx="6">
                  <c:v>Provider Disincentives</c:v>
                </c:pt>
                <c:pt idx="7">
                  <c:v>Stigma</c:v>
                </c:pt>
                <c:pt idx="8">
                  <c:v>Suicide</c:v>
                </c:pt>
              </c:strCache>
            </c:strRef>
          </c:cat>
          <c:val>
            <c:numRef>
              <c:f>'All Comments'!$B$49:$B$57</c:f>
              <c:numCache>
                <c:formatCode>0%</c:formatCode>
                <c:ptCount val="9"/>
                <c:pt idx="0">
                  <c:v>0.87</c:v>
                </c:pt>
                <c:pt idx="1">
                  <c:v>0.65</c:v>
                </c:pt>
                <c:pt idx="2">
                  <c:v>0.39</c:v>
                </c:pt>
                <c:pt idx="3">
                  <c:v>0.39</c:v>
                </c:pt>
                <c:pt idx="4">
                  <c:v>0.31</c:v>
                </c:pt>
                <c:pt idx="5">
                  <c:v>0.18</c:v>
                </c:pt>
                <c:pt idx="6">
                  <c:v>0.22</c:v>
                </c:pt>
                <c:pt idx="7">
                  <c:v>0.16</c:v>
                </c:pt>
                <c:pt idx="8">
                  <c:v>0.13</c:v>
                </c:pt>
              </c:numCache>
            </c:numRef>
          </c:val>
          <c:extLst xmlns:c16r2="http://schemas.microsoft.com/office/drawing/2015/06/chart">
            <c:ext xmlns:c16="http://schemas.microsoft.com/office/drawing/2014/chart" uri="{C3380CC4-5D6E-409C-BE32-E72D297353CC}">
              <c16:uniqueId val="{00000000-44A8-4160-80BA-315A37FE9264}"/>
            </c:ext>
          </c:extLst>
        </c:ser>
        <c:ser>
          <c:idx val="1"/>
          <c:order val="1"/>
          <c:tx>
            <c:v>Public Comment Period 1 and 2</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'All Comments'!$C$49:$C$57</c:f>
              <c:numCache>
                <c:formatCode>0%</c:formatCode>
                <c:ptCount val="9"/>
                <c:pt idx="0">
                  <c:v>0.78</c:v>
                </c:pt>
                <c:pt idx="1">
                  <c:v>0.83</c:v>
                </c:pt>
                <c:pt idx="2">
                  <c:v>0.6</c:v>
                </c:pt>
                <c:pt idx="3">
                  <c:v>0.41</c:v>
                </c:pt>
                <c:pt idx="4">
                  <c:v>0.16</c:v>
                </c:pt>
                <c:pt idx="5">
                  <c:v>0.13</c:v>
                </c:pt>
                <c:pt idx="6">
                  <c:v>0.31</c:v>
                </c:pt>
                <c:pt idx="7">
                  <c:v>0.27</c:v>
                </c:pt>
                <c:pt idx="8">
                  <c:v>0.25</c:v>
                </c:pt>
              </c:numCache>
            </c:numRef>
          </c:val>
          <c:extLst xmlns:c16r2="http://schemas.microsoft.com/office/drawing/2015/06/chart">
            <c:ext xmlns:c16="http://schemas.microsoft.com/office/drawing/2014/chart" uri="{C3380CC4-5D6E-409C-BE32-E72D297353CC}">
              <c16:uniqueId val="{00000001-44A8-4160-80BA-315A37FE9264}"/>
            </c:ext>
          </c:extLst>
        </c:ser>
        <c:dLbls>
          <c:dLblPos val="outEnd"/>
          <c:showLegendKey val="0"/>
          <c:showVal val="1"/>
          <c:showCatName val="0"/>
          <c:showSerName val="0"/>
          <c:showPercent val="0"/>
          <c:showBubbleSize val="0"/>
        </c:dLbls>
        <c:gapWidth val="219"/>
        <c:overlap val="-27"/>
        <c:axId val="430865296"/>
        <c:axId val="430865688"/>
      </c:barChart>
      <c:catAx>
        <c:axId val="4308652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t>Categories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0865688"/>
        <c:crosses val="autoZero"/>
        <c:auto val="1"/>
        <c:lblAlgn val="ctr"/>
        <c:lblOffset val="100"/>
        <c:noMultiLvlLbl val="0"/>
      </c:catAx>
      <c:valAx>
        <c:axId val="430865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dirty="0"/>
                  <a:t>Percentages of</a:t>
                </a:r>
                <a:r>
                  <a:rPr lang="en-US" sz="1400" b="1" baseline="0" dirty="0"/>
                  <a:t> Mentions</a:t>
                </a:r>
                <a:endParaRPr lang="en-US" sz="1400" b="1"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30865296"/>
        <c:crosses val="autoZero"/>
        <c:crossBetween val="between"/>
      </c:valAx>
      <c:spPr>
        <a:noFill/>
        <a:ln>
          <a:noFill/>
        </a:ln>
        <a:effectLst/>
      </c:spPr>
    </c:plotArea>
    <c:legend>
      <c:legendPos val="r"/>
      <c:layout>
        <c:manualLayout>
          <c:xMode val="edge"/>
          <c:yMode val="edge"/>
          <c:x val="0.55546220088269527"/>
          <c:y val="0.1672186685654739"/>
          <c:w val="0.4407770710482472"/>
          <c:h val="6.84533144641840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362B58-C755-41FD-99E7-F60EEAFF6B0C}"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C3265FB2-5F2F-489E-A9EE-2E1E02D26513}">
      <dgm:prSet phldrT="[Text]"/>
      <dgm:spPr/>
      <dgm:t>
        <a:bodyPr/>
        <a:lstStyle/>
        <a:p>
          <a:r>
            <a:rPr lang="en-US" dirty="0" smtClean="0"/>
            <a:t>End opioid misuse</a:t>
          </a:r>
          <a:endParaRPr lang="en-US" dirty="0"/>
        </a:p>
      </dgm:t>
    </dgm:pt>
    <dgm:pt modelId="{66880B64-7AFD-4043-AD11-83F86A02CE8E}" type="parTrans" cxnId="{1D7932E5-2D46-40F5-9E6D-7DA21F67DDE1}">
      <dgm:prSet/>
      <dgm:spPr/>
      <dgm:t>
        <a:bodyPr/>
        <a:lstStyle/>
        <a:p>
          <a:endParaRPr lang="en-US"/>
        </a:p>
      </dgm:t>
    </dgm:pt>
    <dgm:pt modelId="{DC92431A-5C8A-4F55-A710-2389811018C6}" type="sibTrans" cxnId="{1D7932E5-2D46-40F5-9E6D-7DA21F67DDE1}">
      <dgm:prSet/>
      <dgm:spPr/>
      <dgm:t>
        <a:bodyPr/>
        <a:lstStyle/>
        <a:p>
          <a:endParaRPr lang="en-US"/>
        </a:p>
      </dgm:t>
    </dgm:pt>
    <dgm:pt modelId="{B93DDF7A-C7FE-456A-9F47-9FEE17601407}">
      <dgm:prSet phldrT="[Text]"/>
      <dgm:spPr/>
      <dgm:t>
        <a:bodyPr/>
        <a:lstStyle/>
        <a:p>
          <a:r>
            <a:rPr lang="en-US" dirty="0" smtClean="0"/>
            <a:t>Treat chronic pain</a:t>
          </a:r>
          <a:endParaRPr lang="en-US" dirty="0"/>
        </a:p>
      </dgm:t>
    </dgm:pt>
    <dgm:pt modelId="{6AFC06A3-FAFB-4B65-8170-C51761A5AA44}" type="parTrans" cxnId="{C5B730C3-D843-4361-9BB3-B87819F450E3}">
      <dgm:prSet/>
      <dgm:spPr/>
      <dgm:t>
        <a:bodyPr/>
        <a:lstStyle/>
        <a:p>
          <a:endParaRPr lang="en-US"/>
        </a:p>
      </dgm:t>
    </dgm:pt>
    <dgm:pt modelId="{695F2E50-69A8-4FCF-91B8-3E2F4E4DFECE}" type="sibTrans" cxnId="{C5B730C3-D843-4361-9BB3-B87819F450E3}">
      <dgm:prSet/>
      <dgm:spPr/>
      <dgm:t>
        <a:bodyPr/>
        <a:lstStyle/>
        <a:p>
          <a:endParaRPr lang="en-US"/>
        </a:p>
      </dgm:t>
    </dgm:pt>
    <dgm:pt modelId="{CF28D327-5555-4AC5-8017-3BD2E98B6EFF}" type="pres">
      <dgm:prSet presAssocID="{94362B58-C755-41FD-99E7-F60EEAFF6B0C}" presName="compositeShape" presStyleCnt="0">
        <dgm:presLayoutVars>
          <dgm:chMax val="2"/>
          <dgm:dir/>
          <dgm:resizeHandles val="exact"/>
        </dgm:presLayoutVars>
      </dgm:prSet>
      <dgm:spPr/>
      <dgm:t>
        <a:bodyPr/>
        <a:lstStyle/>
        <a:p>
          <a:endParaRPr lang="en-US"/>
        </a:p>
      </dgm:t>
    </dgm:pt>
    <dgm:pt modelId="{D64ED67A-9677-4536-9969-D1F33F13488F}" type="pres">
      <dgm:prSet presAssocID="{94362B58-C755-41FD-99E7-F60EEAFF6B0C}" presName="divider" presStyleLbl="fgShp" presStyleIdx="0" presStyleCnt="1"/>
      <dgm:spPr/>
    </dgm:pt>
    <dgm:pt modelId="{8E9D9E4D-C7A8-46FF-8B8C-CCF421C33882}" type="pres">
      <dgm:prSet presAssocID="{C3265FB2-5F2F-489E-A9EE-2E1E02D26513}" presName="downArrow" presStyleLbl="node1" presStyleIdx="0" presStyleCnt="2"/>
      <dgm:spPr>
        <a:pattFill prst="pct50">
          <a:fgClr>
            <a:srgbClr val="00B050"/>
          </a:fgClr>
          <a:bgClr>
            <a:schemeClr val="bg1"/>
          </a:bgClr>
        </a:pattFill>
      </dgm:spPr>
    </dgm:pt>
    <dgm:pt modelId="{53963000-4C6A-437A-83B3-13E629D1FD50}" type="pres">
      <dgm:prSet presAssocID="{C3265FB2-5F2F-489E-A9EE-2E1E02D26513}" presName="downArrowText" presStyleLbl="revTx" presStyleIdx="0" presStyleCnt="2" custLinFactNeighborX="191" custLinFactNeighborY="3239">
        <dgm:presLayoutVars>
          <dgm:bulletEnabled val="1"/>
        </dgm:presLayoutVars>
      </dgm:prSet>
      <dgm:spPr/>
      <dgm:t>
        <a:bodyPr/>
        <a:lstStyle/>
        <a:p>
          <a:endParaRPr lang="en-US"/>
        </a:p>
      </dgm:t>
    </dgm:pt>
    <dgm:pt modelId="{43ADF112-C66A-4830-AF38-2FD937191DD8}" type="pres">
      <dgm:prSet presAssocID="{B93DDF7A-C7FE-456A-9F47-9FEE17601407}" presName="upArrow" presStyleLbl="node1" presStyleIdx="1" presStyleCnt="2"/>
      <dgm:spPr>
        <a:pattFill prst="pct90">
          <a:fgClr>
            <a:srgbClr val="00B050"/>
          </a:fgClr>
          <a:bgClr>
            <a:schemeClr val="bg1"/>
          </a:bgClr>
        </a:pattFill>
      </dgm:spPr>
    </dgm:pt>
    <dgm:pt modelId="{930AC079-E3CB-47BB-8C2E-C4FB2E2D9E8F}" type="pres">
      <dgm:prSet presAssocID="{B93DDF7A-C7FE-456A-9F47-9FEE17601407}" presName="upArrowText" presStyleLbl="revTx" presStyleIdx="1" presStyleCnt="2">
        <dgm:presLayoutVars>
          <dgm:bulletEnabled val="1"/>
        </dgm:presLayoutVars>
      </dgm:prSet>
      <dgm:spPr/>
      <dgm:t>
        <a:bodyPr/>
        <a:lstStyle/>
        <a:p>
          <a:endParaRPr lang="en-US"/>
        </a:p>
      </dgm:t>
    </dgm:pt>
  </dgm:ptLst>
  <dgm:cxnLst>
    <dgm:cxn modelId="{1D7932E5-2D46-40F5-9E6D-7DA21F67DDE1}" srcId="{94362B58-C755-41FD-99E7-F60EEAFF6B0C}" destId="{C3265FB2-5F2F-489E-A9EE-2E1E02D26513}" srcOrd="0" destOrd="0" parTransId="{66880B64-7AFD-4043-AD11-83F86A02CE8E}" sibTransId="{DC92431A-5C8A-4F55-A710-2389811018C6}"/>
    <dgm:cxn modelId="{C5B730C3-D843-4361-9BB3-B87819F450E3}" srcId="{94362B58-C755-41FD-99E7-F60EEAFF6B0C}" destId="{B93DDF7A-C7FE-456A-9F47-9FEE17601407}" srcOrd="1" destOrd="0" parTransId="{6AFC06A3-FAFB-4B65-8170-C51761A5AA44}" sibTransId="{695F2E50-69A8-4FCF-91B8-3E2F4E4DFECE}"/>
    <dgm:cxn modelId="{47CB27E2-1738-4A28-BD2E-8D674A6A26F9}" type="presOf" srcId="{B93DDF7A-C7FE-456A-9F47-9FEE17601407}" destId="{930AC079-E3CB-47BB-8C2E-C4FB2E2D9E8F}" srcOrd="0" destOrd="0" presId="urn:microsoft.com/office/officeart/2005/8/layout/arrow3"/>
    <dgm:cxn modelId="{96687D6A-29E1-4AFC-B928-4CD206DEA895}" type="presOf" srcId="{C3265FB2-5F2F-489E-A9EE-2E1E02D26513}" destId="{53963000-4C6A-437A-83B3-13E629D1FD50}" srcOrd="0" destOrd="0" presId="urn:microsoft.com/office/officeart/2005/8/layout/arrow3"/>
    <dgm:cxn modelId="{0D87A0D2-13AC-422A-A323-A2E2E6CC7676}" type="presOf" srcId="{94362B58-C755-41FD-99E7-F60EEAFF6B0C}" destId="{CF28D327-5555-4AC5-8017-3BD2E98B6EFF}" srcOrd="0" destOrd="0" presId="urn:microsoft.com/office/officeart/2005/8/layout/arrow3"/>
    <dgm:cxn modelId="{6B9A593B-34CC-4D59-9921-077E32E580FA}" type="presParOf" srcId="{CF28D327-5555-4AC5-8017-3BD2E98B6EFF}" destId="{D64ED67A-9677-4536-9969-D1F33F13488F}" srcOrd="0" destOrd="0" presId="urn:microsoft.com/office/officeart/2005/8/layout/arrow3"/>
    <dgm:cxn modelId="{CE0FE59C-BC32-48DC-80C3-BFE65FDBDEF4}" type="presParOf" srcId="{CF28D327-5555-4AC5-8017-3BD2E98B6EFF}" destId="{8E9D9E4D-C7A8-46FF-8B8C-CCF421C33882}" srcOrd="1" destOrd="0" presId="urn:microsoft.com/office/officeart/2005/8/layout/arrow3"/>
    <dgm:cxn modelId="{421B0E32-E259-419B-9450-A57457146264}" type="presParOf" srcId="{CF28D327-5555-4AC5-8017-3BD2E98B6EFF}" destId="{53963000-4C6A-437A-83B3-13E629D1FD50}" srcOrd="2" destOrd="0" presId="urn:microsoft.com/office/officeart/2005/8/layout/arrow3"/>
    <dgm:cxn modelId="{559C84BF-CA20-4E83-AF1C-F2E1165C22B7}" type="presParOf" srcId="{CF28D327-5555-4AC5-8017-3BD2E98B6EFF}" destId="{43ADF112-C66A-4830-AF38-2FD937191DD8}" srcOrd="3" destOrd="0" presId="urn:microsoft.com/office/officeart/2005/8/layout/arrow3"/>
    <dgm:cxn modelId="{4573FD58-D8E5-4350-BE29-FACC02E47744}" type="presParOf" srcId="{CF28D327-5555-4AC5-8017-3BD2E98B6EFF}" destId="{930AC079-E3CB-47BB-8C2E-C4FB2E2D9E8F}" srcOrd="4" destOrd="0" presId="urn:microsoft.com/office/officeart/2005/8/layout/arrow3"/>
  </dgm:cxnLst>
  <dgm:bg>
    <a:noFill/>
  </dgm:bg>
  <dgm:whole>
    <a:ln>
      <a:solidFill>
        <a:srgbClr val="0070C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189D750-247A-4C80-8EA4-BAC62305FD2C}" type="datetimeFigureOut">
              <a:rPr lang="en-US" smtClean="0"/>
              <a:t>6/25/2019</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73896"/>
            <a:ext cx="548640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31AAEA6F-6A0E-4FE3-A78D-15F87EAF086E}" type="slidenum">
              <a:rPr lang="en-US" smtClean="0"/>
              <a:t>‹#›</a:t>
            </a:fld>
            <a:endParaRPr lang="en-US"/>
          </a:p>
        </p:txBody>
      </p:sp>
    </p:spTree>
    <p:extLst>
      <p:ext uri="{BB962C8B-B14F-4D97-AF65-F5344CB8AC3E}">
        <p14:creationId xmlns:p14="http://schemas.microsoft.com/office/powerpoint/2010/main" val="120553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87" lvl="0"/>
            <a:endParaRPr lang="en-US" dirty="0"/>
          </a:p>
        </p:txBody>
      </p:sp>
      <p:sp>
        <p:nvSpPr>
          <p:cNvPr id="4" name="Slide Number Placeholder 3"/>
          <p:cNvSpPr>
            <a:spLocks noGrp="1"/>
          </p:cNvSpPr>
          <p:nvPr>
            <p:ph type="sldNum" sz="quarter" idx="10"/>
          </p:nvPr>
        </p:nvSpPr>
        <p:spPr/>
        <p:txBody>
          <a:bodyPr/>
          <a:lstStyle/>
          <a:p>
            <a:fld id="{4CF2DC02-E906-43BC-B8AD-B27D3C881C29}" type="slidenum">
              <a:rPr lang="en-US" smtClean="0"/>
              <a:t>1</a:t>
            </a:fld>
            <a:endParaRPr lang="en-US"/>
          </a:p>
        </p:txBody>
      </p:sp>
    </p:spTree>
    <p:extLst>
      <p:ext uri="{BB962C8B-B14F-4D97-AF65-F5344CB8AC3E}">
        <p14:creationId xmlns:p14="http://schemas.microsoft.com/office/powerpoint/2010/main" val="3858051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10</a:t>
            </a:fld>
            <a:endParaRPr lang="en-US"/>
          </a:p>
        </p:txBody>
      </p:sp>
    </p:spTree>
    <p:extLst>
      <p:ext uri="{BB962C8B-B14F-4D97-AF65-F5344CB8AC3E}">
        <p14:creationId xmlns:p14="http://schemas.microsoft.com/office/powerpoint/2010/main" val="1958149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11</a:t>
            </a:fld>
            <a:endParaRPr lang="en-US"/>
          </a:p>
        </p:txBody>
      </p:sp>
    </p:spTree>
    <p:extLst>
      <p:ext uri="{BB962C8B-B14F-4D97-AF65-F5344CB8AC3E}">
        <p14:creationId xmlns:p14="http://schemas.microsoft.com/office/powerpoint/2010/main" val="37233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12</a:t>
            </a:fld>
            <a:endParaRPr lang="en-US"/>
          </a:p>
        </p:txBody>
      </p:sp>
    </p:spTree>
    <p:extLst>
      <p:ext uri="{BB962C8B-B14F-4D97-AF65-F5344CB8AC3E}">
        <p14:creationId xmlns:p14="http://schemas.microsoft.com/office/powerpoint/2010/main" val="248957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AAEA6F-6A0E-4FE3-A78D-15F87EAF086E}" type="slidenum">
              <a:rPr lang="en-US" smtClean="0"/>
              <a:t>13</a:t>
            </a:fld>
            <a:endParaRPr lang="en-US"/>
          </a:p>
        </p:txBody>
      </p:sp>
    </p:spTree>
    <p:extLst>
      <p:ext uri="{BB962C8B-B14F-4D97-AF65-F5344CB8AC3E}">
        <p14:creationId xmlns:p14="http://schemas.microsoft.com/office/powerpoint/2010/main" val="1485445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AAEA6F-6A0E-4FE3-A78D-15F87EAF086E}" type="slidenum">
              <a:rPr lang="en-US" smtClean="0"/>
              <a:t>14</a:t>
            </a:fld>
            <a:endParaRPr lang="en-US"/>
          </a:p>
        </p:txBody>
      </p:sp>
    </p:spTree>
    <p:extLst>
      <p:ext uri="{BB962C8B-B14F-4D97-AF65-F5344CB8AC3E}">
        <p14:creationId xmlns:p14="http://schemas.microsoft.com/office/powerpoint/2010/main" val="1014043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15</a:t>
            </a:fld>
            <a:endParaRPr lang="en-US"/>
          </a:p>
        </p:txBody>
      </p:sp>
    </p:spTree>
    <p:extLst>
      <p:ext uri="{BB962C8B-B14F-4D97-AF65-F5344CB8AC3E}">
        <p14:creationId xmlns:p14="http://schemas.microsoft.com/office/powerpoint/2010/main" val="2684078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AAEA6F-6A0E-4FE3-A78D-15F87EAF086E}" type="slidenum">
              <a:rPr lang="en-US" smtClean="0"/>
              <a:t>16</a:t>
            </a:fld>
            <a:endParaRPr lang="en-US"/>
          </a:p>
        </p:txBody>
      </p:sp>
    </p:spTree>
    <p:extLst>
      <p:ext uri="{BB962C8B-B14F-4D97-AF65-F5344CB8AC3E}">
        <p14:creationId xmlns:p14="http://schemas.microsoft.com/office/powerpoint/2010/main" val="86290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AEA6F-6A0E-4FE3-A78D-15F87EAF08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835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AEA6F-6A0E-4FE3-A78D-15F87EAF08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44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19</a:t>
            </a:fld>
            <a:endParaRPr lang="en-US"/>
          </a:p>
        </p:txBody>
      </p:sp>
    </p:spTree>
    <p:extLst>
      <p:ext uri="{BB962C8B-B14F-4D97-AF65-F5344CB8AC3E}">
        <p14:creationId xmlns:p14="http://schemas.microsoft.com/office/powerpoint/2010/main" val="114453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DC02-E906-43BC-B8AD-B27D3C881C29}" type="slidenum">
              <a:rPr lang="en-US" smtClean="0"/>
              <a:t>2</a:t>
            </a:fld>
            <a:endParaRPr lang="en-US"/>
          </a:p>
        </p:txBody>
      </p:sp>
    </p:spTree>
    <p:extLst>
      <p:ext uri="{BB962C8B-B14F-4D97-AF65-F5344CB8AC3E}">
        <p14:creationId xmlns:p14="http://schemas.microsoft.com/office/powerpoint/2010/main" val="392045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20</a:t>
            </a:fld>
            <a:endParaRPr lang="en-US"/>
          </a:p>
        </p:txBody>
      </p:sp>
    </p:spTree>
    <p:extLst>
      <p:ext uri="{BB962C8B-B14F-4D97-AF65-F5344CB8AC3E}">
        <p14:creationId xmlns:p14="http://schemas.microsoft.com/office/powerpoint/2010/main" val="508365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21</a:t>
            </a:fld>
            <a:endParaRPr lang="en-US"/>
          </a:p>
        </p:txBody>
      </p:sp>
    </p:spTree>
    <p:extLst>
      <p:ext uri="{BB962C8B-B14F-4D97-AF65-F5344CB8AC3E}">
        <p14:creationId xmlns:p14="http://schemas.microsoft.com/office/powerpoint/2010/main" val="2601302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22</a:t>
            </a:fld>
            <a:endParaRPr lang="en-US"/>
          </a:p>
        </p:txBody>
      </p:sp>
    </p:spTree>
    <p:extLst>
      <p:ext uri="{BB962C8B-B14F-4D97-AF65-F5344CB8AC3E}">
        <p14:creationId xmlns:p14="http://schemas.microsoft.com/office/powerpoint/2010/main" val="2042957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23</a:t>
            </a:fld>
            <a:endParaRPr lang="en-US"/>
          </a:p>
        </p:txBody>
      </p:sp>
    </p:spTree>
    <p:extLst>
      <p:ext uri="{BB962C8B-B14F-4D97-AF65-F5344CB8AC3E}">
        <p14:creationId xmlns:p14="http://schemas.microsoft.com/office/powerpoint/2010/main" val="1265123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24</a:t>
            </a:fld>
            <a:endParaRPr lang="en-US"/>
          </a:p>
        </p:txBody>
      </p:sp>
    </p:spTree>
    <p:extLst>
      <p:ext uri="{BB962C8B-B14F-4D97-AF65-F5344CB8AC3E}">
        <p14:creationId xmlns:p14="http://schemas.microsoft.com/office/powerpoint/2010/main" val="273396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25</a:t>
            </a:fld>
            <a:endParaRPr lang="en-US"/>
          </a:p>
        </p:txBody>
      </p:sp>
    </p:spTree>
    <p:extLst>
      <p:ext uri="{BB962C8B-B14F-4D97-AF65-F5344CB8AC3E}">
        <p14:creationId xmlns:p14="http://schemas.microsoft.com/office/powerpoint/2010/main" val="1097278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26</a:t>
            </a:fld>
            <a:endParaRPr lang="en-US"/>
          </a:p>
        </p:txBody>
      </p:sp>
    </p:spTree>
    <p:extLst>
      <p:ext uri="{BB962C8B-B14F-4D97-AF65-F5344CB8AC3E}">
        <p14:creationId xmlns:p14="http://schemas.microsoft.com/office/powerpoint/2010/main" val="987710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642273-C633-4F06-8243-FC3A674949B8}" type="slidenum">
              <a:rPr lang="en-US" smtClean="0"/>
              <a:t>27</a:t>
            </a:fld>
            <a:endParaRPr lang="en-US"/>
          </a:p>
        </p:txBody>
      </p:sp>
    </p:spTree>
    <p:extLst>
      <p:ext uri="{BB962C8B-B14F-4D97-AF65-F5344CB8AC3E}">
        <p14:creationId xmlns:p14="http://schemas.microsoft.com/office/powerpoint/2010/main" val="3538149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28</a:t>
            </a:fld>
            <a:endParaRPr lang="en-US"/>
          </a:p>
        </p:txBody>
      </p:sp>
    </p:spTree>
    <p:extLst>
      <p:ext uri="{BB962C8B-B14F-4D97-AF65-F5344CB8AC3E}">
        <p14:creationId xmlns:p14="http://schemas.microsoft.com/office/powerpoint/2010/main" val="898384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29</a:t>
            </a:fld>
            <a:endParaRPr lang="en-US"/>
          </a:p>
        </p:txBody>
      </p:sp>
    </p:spTree>
    <p:extLst>
      <p:ext uri="{BB962C8B-B14F-4D97-AF65-F5344CB8AC3E}">
        <p14:creationId xmlns:p14="http://schemas.microsoft.com/office/powerpoint/2010/main" val="410538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B5F71E-3B4B-48E9-8D11-49E30E8C1A3C}" type="slidenum">
              <a:rPr lang="en-US" smtClean="0"/>
              <a:t>3</a:t>
            </a:fld>
            <a:endParaRPr lang="en-US"/>
          </a:p>
        </p:txBody>
      </p:sp>
    </p:spTree>
    <p:extLst>
      <p:ext uri="{BB962C8B-B14F-4D97-AF65-F5344CB8AC3E}">
        <p14:creationId xmlns:p14="http://schemas.microsoft.com/office/powerpoint/2010/main" val="23311873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30</a:t>
            </a:fld>
            <a:endParaRPr lang="en-US"/>
          </a:p>
        </p:txBody>
      </p:sp>
    </p:spTree>
    <p:extLst>
      <p:ext uri="{BB962C8B-B14F-4D97-AF65-F5344CB8AC3E}">
        <p14:creationId xmlns:p14="http://schemas.microsoft.com/office/powerpoint/2010/main" val="6022715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AAEA6F-6A0E-4FE3-A78D-15F87EAF086E}" type="slidenum">
              <a:rPr lang="en-US" smtClean="0"/>
              <a:t>31</a:t>
            </a:fld>
            <a:endParaRPr lang="en-US"/>
          </a:p>
        </p:txBody>
      </p:sp>
    </p:spTree>
    <p:extLst>
      <p:ext uri="{BB962C8B-B14F-4D97-AF65-F5344CB8AC3E}">
        <p14:creationId xmlns:p14="http://schemas.microsoft.com/office/powerpoint/2010/main" val="65419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DC02-E906-43BC-B8AD-B27D3C881C29}" type="slidenum">
              <a:rPr lang="en-US" smtClean="0"/>
              <a:t>32</a:t>
            </a:fld>
            <a:endParaRPr lang="en-US"/>
          </a:p>
        </p:txBody>
      </p:sp>
    </p:spTree>
    <p:extLst>
      <p:ext uri="{BB962C8B-B14F-4D97-AF65-F5344CB8AC3E}">
        <p14:creationId xmlns:p14="http://schemas.microsoft.com/office/powerpoint/2010/main" val="501762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DC02-E906-43BC-B8AD-B27D3C881C29}" type="slidenum">
              <a:rPr lang="en-US" smtClean="0"/>
              <a:t>33</a:t>
            </a:fld>
            <a:endParaRPr lang="en-US"/>
          </a:p>
        </p:txBody>
      </p:sp>
    </p:spTree>
    <p:extLst>
      <p:ext uri="{BB962C8B-B14F-4D97-AF65-F5344CB8AC3E}">
        <p14:creationId xmlns:p14="http://schemas.microsoft.com/office/powerpoint/2010/main" val="2542523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B5F71E-3B4B-48E9-8D11-49E30E8C1A3C}" type="slidenum">
              <a:rPr lang="en-US" smtClean="0"/>
              <a:t>34</a:t>
            </a:fld>
            <a:endParaRPr lang="en-US"/>
          </a:p>
        </p:txBody>
      </p:sp>
    </p:spTree>
    <p:extLst>
      <p:ext uri="{BB962C8B-B14F-4D97-AF65-F5344CB8AC3E}">
        <p14:creationId xmlns:p14="http://schemas.microsoft.com/office/powerpoint/2010/main" val="117749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9B5F71E-3B4B-48E9-8D11-49E30E8C1A3C}" type="slidenum">
              <a:rPr lang="en-US" smtClean="0"/>
              <a:t>4</a:t>
            </a:fld>
            <a:endParaRPr lang="en-US"/>
          </a:p>
        </p:txBody>
      </p:sp>
    </p:spTree>
    <p:extLst>
      <p:ext uri="{BB962C8B-B14F-4D97-AF65-F5344CB8AC3E}">
        <p14:creationId xmlns:p14="http://schemas.microsoft.com/office/powerpoint/2010/main" val="117415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99589"/>
            <a:ext cx="5486400" cy="3660458"/>
          </a:xfrm>
        </p:spPr>
        <p:txBody>
          <a:bodyPr/>
          <a:lstStyle/>
          <a:p>
            <a:endParaRPr lang="en-US" dirty="0"/>
          </a:p>
        </p:txBody>
      </p:sp>
      <p:sp>
        <p:nvSpPr>
          <p:cNvPr id="4" name="Slide Number Placeholder 3"/>
          <p:cNvSpPr>
            <a:spLocks noGrp="1"/>
          </p:cNvSpPr>
          <p:nvPr>
            <p:ph type="sldNum" sz="quarter" idx="10"/>
          </p:nvPr>
        </p:nvSpPr>
        <p:spPr/>
        <p:txBody>
          <a:bodyPr/>
          <a:lstStyle/>
          <a:p>
            <a:fld id="{39B5F71E-3B4B-48E9-8D11-49E30E8C1A3C}" type="slidenum">
              <a:rPr lang="en-US" smtClean="0"/>
              <a:t>5</a:t>
            </a:fld>
            <a:endParaRPr lang="en-US"/>
          </a:p>
        </p:txBody>
      </p:sp>
    </p:spTree>
    <p:extLst>
      <p:ext uri="{BB962C8B-B14F-4D97-AF65-F5344CB8AC3E}">
        <p14:creationId xmlns:p14="http://schemas.microsoft.com/office/powerpoint/2010/main" val="545759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963" y="966788"/>
            <a:ext cx="6264275" cy="35242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68725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1096963"/>
            <a:ext cx="6083300" cy="3422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15678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8</a:t>
            </a:fld>
            <a:endParaRPr lang="en-US"/>
          </a:p>
        </p:txBody>
      </p:sp>
    </p:spTree>
    <p:extLst>
      <p:ext uri="{BB962C8B-B14F-4D97-AF65-F5344CB8AC3E}">
        <p14:creationId xmlns:p14="http://schemas.microsoft.com/office/powerpoint/2010/main" val="66294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1AAEA6F-6A0E-4FE3-A78D-15F87EAF086E}" type="slidenum">
              <a:rPr lang="en-US" smtClean="0"/>
              <a:t>9</a:t>
            </a:fld>
            <a:endParaRPr lang="en-US"/>
          </a:p>
        </p:txBody>
      </p:sp>
    </p:spTree>
    <p:extLst>
      <p:ext uri="{BB962C8B-B14F-4D97-AF65-F5344CB8AC3E}">
        <p14:creationId xmlns:p14="http://schemas.microsoft.com/office/powerpoint/2010/main" val="36544274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365376"/>
            <a:ext cx="10363200" cy="1470025"/>
          </a:xfrm>
        </p:spPr>
        <p:txBody>
          <a:bodyPr>
            <a:normAutofit/>
          </a:bodyPr>
          <a:lstStyle>
            <a:lvl1pPr algn="ctr">
              <a:defRPr sz="3200" b="1">
                <a:solidFill>
                  <a:srgbClr val="102B62"/>
                </a:solidFill>
              </a:defRPr>
            </a:lvl1pPr>
          </a:lstStyle>
          <a:p>
            <a:r>
              <a:rPr lang="en-US" dirty="0" smtClean="0"/>
              <a:t>Title, Arial Bold, 32 </a:t>
            </a:r>
            <a:r>
              <a:rPr lang="en-US" dirty="0" err="1" smtClean="0"/>
              <a:t>pt</a:t>
            </a:r>
            <a:endParaRPr lang="en-US" dirty="0"/>
          </a:p>
        </p:txBody>
      </p:sp>
      <p:sp>
        <p:nvSpPr>
          <p:cNvPr id="3" name="Subtitle 2"/>
          <p:cNvSpPr>
            <a:spLocks noGrp="1"/>
          </p:cNvSpPr>
          <p:nvPr>
            <p:ph type="subTitle" idx="1" hasCustomPrompt="1"/>
          </p:nvPr>
        </p:nvSpPr>
        <p:spPr>
          <a:xfrm>
            <a:off x="1828800" y="4718594"/>
            <a:ext cx="8534400" cy="1752600"/>
          </a:xfrm>
        </p:spPr>
        <p:txBody>
          <a:bodyPr>
            <a:normAutofit/>
          </a:bodyPr>
          <a:lstStyle>
            <a:lvl1pPr marL="0" indent="0" algn="ctr">
              <a:buNone/>
              <a:defRPr sz="2400" b="0" baseline="0">
                <a:solidFill>
                  <a:srgbClr val="102B6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Presenter Name</a:t>
            </a:r>
            <a:br>
              <a:rPr lang="en-US" dirty="0" smtClean="0"/>
            </a:br>
            <a:r>
              <a:rPr lang="en-US" dirty="0" smtClean="0"/>
              <a:t>Month DD, YYYY</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5601" y="397218"/>
            <a:ext cx="2624732" cy="1133132"/>
          </a:xfrm>
          <a:prstGeom prst="rect">
            <a:avLst/>
          </a:prstGeom>
        </p:spPr>
      </p:pic>
      <p:pic>
        <p:nvPicPr>
          <p:cNvPr id="9" name="Picture 8" descr="Department of Health and Human Services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88900"/>
            <a:ext cx="1625600" cy="1625600"/>
          </a:xfrm>
          <a:prstGeom prst="rect">
            <a:avLst/>
          </a:prstGeom>
        </p:spPr>
      </p:pic>
      <p:pic>
        <p:nvPicPr>
          <p:cNvPr id="10" name="Picture 9" descr="Assistant Secretary for Preparedness and Response logo"/>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45601" y="584200"/>
            <a:ext cx="2624732" cy="655467"/>
          </a:xfrm>
          <a:prstGeom prst="rect">
            <a:avLst/>
          </a:prstGeom>
        </p:spPr>
      </p:pic>
      <p:pic>
        <p:nvPicPr>
          <p:cNvPr id="11" name="Picture 10"/>
          <p:cNvPicPr>
            <a:picLocks noChangeAspect="1"/>
          </p:cNvPicPr>
          <p:nvPr/>
        </p:nvPicPr>
        <p:blipFill>
          <a:blip r:embed="rId5"/>
          <a:stretch>
            <a:fillRect/>
          </a:stretch>
        </p:blipFill>
        <p:spPr>
          <a:xfrm>
            <a:off x="1" y="2"/>
            <a:ext cx="12263847" cy="1636005"/>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effectLst>
            <a:outerShdw blurRad="50800" dist="38100" dir="8100000" algn="tr" rotWithShape="0">
              <a:prstClr val="black">
                <a:alpha val="40000"/>
              </a:prstClr>
            </a:outerShdw>
          </a:effectLst>
        </p:spPr>
      </p:pic>
      <p:pic>
        <p:nvPicPr>
          <p:cNvPr id="12" name="Picture 11"/>
          <p:cNvPicPr>
            <a:picLocks noChangeAspect="1"/>
          </p:cNvPicPr>
          <p:nvPr/>
        </p:nvPicPr>
        <p:blipFill>
          <a:blip r:embed="rId6"/>
          <a:stretch>
            <a:fillRect/>
          </a:stretch>
        </p:blipFill>
        <p:spPr>
          <a:xfrm>
            <a:off x="515507" y="100837"/>
            <a:ext cx="1852701" cy="1844681"/>
          </a:xfrm>
          <a:prstGeom prst="rect">
            <a:avLst/>
          </a:prstGeom>
          <a:effectLst>
            <a:outerShdw blurRad="50800" dist="38100" dir="8100000" algn="tr" rotWithShape="0">
              <a:prstClr val="black">
                <a:alpha val="40000"/>
              </a:prstClr>
            </a:outerShdw>
          </a:effectLst>
        </p:spPr>
      </p:pic>
      <p:sp>
        <p:nvSpPr>
          <p:cNvPr id="13" name="Title 1"/>
          <p:cNvSpPr txBox="1">
            <a:spLocks/>
          </p:cNvSpPr>
          <p:nvPr/>
        </p:nvSpPr>
        <p:spPr>
          <a:xfrm>
            <a:off x="1930400" y="378246"/>
            <a:ext cx="10468563" cy="1567272"/>
          </a:xfrm>
          <a:prstGeom prst="rect">
            <a:avLst/>
          </a:prstGeom>
        </p:spPr>
        <p:txBody>
          <a:bodyPr vert="horz" lIns="162560" tIns="81280" rIns="162560" bIns="8128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81276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533"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OFFICE OF THE ASSISTANT SECRETARY FOR HEALTH</a:t>
            </a:r>
          </a:p>
        </p:txBody>
      </p:sp>
      <p:pic>
        <p:nvPicPr>
          <p:cNvPr id="6" name="Picture 5"/>
          <p:cNvPicPr>
            <a:picLocks noChangeAspect="1"/>
          </p:cNvPicPr>
          <p:nvPr userDrawn="1"/>
        </p:nvPicPr>
        <p:blipFill>
          <a:blip r:embed="rId7"/>
          <a:stretch>
            <a:fillRect/>
          </a:stretch>
        </p:blipFill>
        <p:spPr>
          <a:xfrm>
            <a:off x="9562473" y="4512623"/>
            <a:ext cx="1968715" cy="1968715"/>
          </a:xfrm>
          <a:prstGeom prst="rect">
            <a:avLst/>
          </a:prstGeom>
        </p:spPr>
      </p:pic>
    </p:spTree>
    <p:extLst>
      <p:ext uri="{BB962C8B-B14F-4D97-AF65-F5344CB8AC3E}">
        <p14:creationId xmlns:p14="http://schemas.microsoft.com/office/powerpoint/2010/main" val="306082489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BFCC61-F8E3-4F3C-A2E9-9B1CC7831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9F096C3-6107-4DAB-BAE7-92614292ED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8FDC30E-0781-4BA7-B1CE-F704F9F0F9FF}"/>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5" name="Footer Placeholder 4">
            <a:extLst>
              <a:ext uri="{FF2B5EF4-FFF2-40B4-BE49-F238E27FC236}">
                <a16:creationId xmlns:a16="http://schemas.microsoft.com/office/drawing/2014/main" xmlns="" id="{788EAC87-8C72-4381-9DE2-F1DBFC2BE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8E00C9-FDE7-438E-8344-9E9C8A7C16FF}"/>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273422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0DCAE8-1810-40E0-8D39-FD1698874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C49279-CE45-44E1-AB59-568C1B3644F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C3B908-F32D-4AEA-B65B-205AD40C043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6A95152-C0EB-49AC-B1FA-E9BFD76AF59B}"/>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6" name="Footer Placeholder 5">
            <a:extLst>
              <a:ext uri="{FF2B5EF4-FFF2-40B4-BE49-F238E27FC236}">
                <a16:creationId xmlns:a16="http://schemas.microsoft.com/office/drawing/2014/main" xmlns="" id="{CDE64E3A-5E01-44E6-9741-ABF902862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7CE519F-9021-447A-93B3-B51646895C8F}"/>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261374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C76954-D1EB-494C-ADB1-47512A6127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1FD2B6E-207B-48AC-B71D-099961671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1C1045E-34DF-4207-A179-6D1A726858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BDE7CA-5F99-46BA-8A6B-D7259508AD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02A6274-1B26-4A53-B332-57ABCF179E4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5369055-BAAF-4695-A8EB-CE11AD177789}"/>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8" name="Footer Placeholder 7">
            <a:extLst>
              <a:ext uri="{FF2B5EF4-FFF2-40B4-BE49-F238E27FC236}">
                <a16:creationId xmlns:a16="http://schemas.microsoft.com/office/drawing/2014/main" xmlns="" id="{8E020106-2845-4585-901A-17893D1DE7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7D07CF-E273-417A-A9ED-05ADF861F3D8}"/>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178394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D29F50-E4DC-4967-AB27-16F817D6C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792A977-6D44-423E-948D-02A88103C76B}"/>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4" name="Footer Placeholder 3">
            <a:extLst>
              <a:ext uri="{FF2B5EF4-FFF2-40B4-BE49-F238E27FC236}">
                <a16:creationId xmlns:a16="http://schemas.microsoft.com/office/drawing/2014/main" xmlns="" id="{9EB92F5A-14A8-43A3-B96C-D08C866F22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7865612-8F81-4966-9635-DD3B39BD9BB4}"/>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3180894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9F98B02-6423-4B13-801D-65E29C9ABBF8}"/>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3" name="Footer Placeholder 2">
            <a:extLst>
              <a:ext uri="{FF2B5EF4-FFF2-40B4-BE49-F238E27FC236}">
                <a16:creationId xmlns:a16="http://schemas.microsoft.com/office/drawing/2014/main" xmlns="" id="{1C2CFD87-5946-492A-922E-F9D5F59F6B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9019474-D9E4-4A43-8B88-811C5BB5407D}"/>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1876424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5A8A8B-D3AA-4C3F-949F-2D989325B0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27A02EF-B091-4C43-97BA-9A71919660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6C953BB-1AF7-4480-9CD3-C786ECC5CD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C1158FC-3B91-400B-8400-6FDB1ED5C901}"/>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6" name="Footer Placeholder 5">
            <a:extLst>
              <a:ext uri="{FF2B5EF4-FFF2-40B4-BE49-F238E27FC236}">
                <a16:creationId xmlns:a16="http://schemas.microsoft.com/office/drawing/2014/main" xmlns="" id="{A37075F2-B965-4B3B-81DD-FCF64A7D3A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1075D6-337B-48E9-B73C-5AFD6F689FD3}"/>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2584927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7D38B6-C9F5-4035-9BD8-F76A0B0A5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FD02EFF-CA7A-4ABA-AE7A-81633FD7C1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40AE76C-EA79-45A6-BA10-82BFC9D9F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E97F51D-9361-411F-90A6-BAE45283DD5B}"/>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6" name="Footer Placeholder 5">
            <a:extLst>
              <a:ext uri="{FF2B5EF4-FFF2-40B4-BE49-F238E27FC236}">
                <a16:creationId xmlns:a16="http://schemas.microsoft.com/office/drawing/2014/main" xmlns="" id="{6A620E78-611E-4C0D-9D40-FBE08A63F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8389B5-A83A-4911-B68E-C1585E9EC03E}"/>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3054434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AEDC06-0A1A-49CB-B057-EE163D98D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5D4BB4F-9002-4D29-911A-8B1D36D72D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37CCBE-9305-4F58-BA1D-6EF5A313E76C}"/>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5" name="Footer Placeholder 4">
            <a:extLst>
              <a:ext uri="{FF2B5EF4-FFF2-40B4-BE49-F238E27FC236}">
                <a16:creationId xmlns:a16="http://schemas.microsoft.com/office/drawing/2014/main" xmlns="" id="{7006589C-DE6A-4516-8B2F-3CCFFB542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FACDC1-EEA3-4AC2-A408-C77DBAD50B2C}"/>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271424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F1F19BF-E9AE-4845-A5DB-01D0EF7A4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13DCC8-A514-4D38-9B29-A7AB4A9FB4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0BCCBE-62F6-4EE1-8479-902DFFF88474}"/>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5" name="Footer Placeholder 4">
            <a:extLst>
              <a:ext uri="{FF2B5EF4-FFF2-40B4-BE49-F238E27FC236}">
                <a16:creationId xmlns:a16="http://schemas.microsoft.com/office/drawing/2014/main" xmlns="" id="{34C9B053-5CBC-4F0E-A1C5-35C6B5816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5C9346B-2392-4705-A74C-1B611C33BB53}"/>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1553506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ctr" anchorCtr="0"/>
          <a:lstStyle>
            <a:lvl1pPr algn="l">
              <a:lnSpc>
                <a:spcPts val="2250"/>
              </a:lnSpc>
              <a:defRPr sz="2400" b="1" baseline="0">
                <a:solidFill>
                  <a:srgbClr val="7A6196"/>
                </a:solidFill>
                <a:effectLst/>
                <a:latin typeface="Calibri" pitchFamily="34" charset="0"/>
              </a:defRPr>
            </a:lvl1pPr>
          </a:lstStyle>
          <a:p>
            <a:r>
              <a:rPr lang="en-US" dirty="0"/>
              <a:t>Bottom band: </a:t>
            </a:r>
            <a:r>
              <a:rPr lang="en-US" dirty="0" err="1"/>
              <a:t>NCIPCz</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7753"/>
            <a:ext cx="12192000" cy="120263"/>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257168" indent="-257168">
              <a:buClr>
                <a:srgbClr val="7A6196"/>
              </a:buClr>
              <a:buFont typeface="Arial" charset="0"/>
              <a:buChar char="•"/>
              <a:defRPr sz="1800">
                <a:solidFill>
                  <a:schemeClr val="accent4">
                    <a:lumMod val="75000"/>
                  </a:schemeClr>
                </a:solidFill>
              </a:defRPr>
            </a:lvl1pPr>
            <a:lvl2pPr marL="557199" indent="-214308">
              <a:buClr>
                <a:srgbClr val="518FAA"/>
              </a:buClr>
              <a:buFont typeface="Arial" charset="0"/>
              <a:buChar char="–"/>
              <a:defRPr sz="1800">
                <a:solidFill>
                  <a:schemeClr val="accent4">
                    <a:lumMod val="75000"/>
                  </a:schemeClr>
                </a:solidFill>
              </a:defRPr>
            </a:lvl2pPr>
            <a:lvl3pPr>
              <a:buClr>
                <a:srgbClr val="EC881D"/>
              </a:buClr>
              <a:defRPr sz="18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812675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102B62"/>
                </a:solidFill>
              </a:defRPr>
            </a:lvl1pPr>
          </a:lstStyle>
          <a:p>
            <a:r>
              <a:rPr lang="en-US" dirty="0" smtClean="0"/>
              <a:t>DIFFERENT TITLE PER SLIDE, ARIAL 28 PT</a:t>
            </a:r>
            <a:endParaRPr lang="en-US" dirty="0"/>
          </a:p>
        </p:txBody>
      </p:sp>
      <p:sp>
        <p:nvSpPr>
          <p:cNvPr id="3" name="Content Placeholder 2"/>
          <p:cNvSpPr>
            <a:spLocks noGrp="1"/>
          </p:cNvSpPr>
          <p:nvPr>
            <p:ph idx="1" hasCustomPrompt="1"/>
          </p:nvPr>
        </p:nvSpPr>
        <p:spPr>
          <a:xfrm>
            <a:off x="609600" y="1498601"/>
            <a:ext cx="10972800" cy="4368799"/>
          </a:xfrm>
        </p:spPr>
        <p:txBody>
          <a:bodyPr/>
          <a:lstStyle>
            <a:lvl1pPr marL="457189" indent="-457189">
              <a:buSzPct val="125000"/>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a:solidFill>
                  <a:srgbClr val="102B62"/>
                </a:solidFill>
              </a:defRPr>
            </a:lvl2pPr>
            <a:lvl3pPr marL="1523962" indent="-304792">
              <a:buFont typeface="Wingdings" panose="05000000000000000000" pitchFamily="2" charset="2"/>
              <a:buChar char="ü"/>
              <a:defRPr sz="1800">
                <a:solidFill>
                  <a:srgbClr val="102B62"/>
                </a:solidFill>
              </a:defRPr>
            </a:lvl3pPr>
          </a:lstStyle>
          <a:p>
            <a:pPr lvl="0"/>
            <a:r>
              <a:rPr lang="en-US" dirty="0" smtClean="0"/>
              <a:t>Click to edit Master text styles</a:t>
            </a:r>
          </a:p>
          <a:p>
            <a:pPr lvl="1"/>
            <a:r>
              <a:rPr lang="en-US" dirty="0" smtClean="0"/>
              <a:t>Second level</a:t>
            </a:r>
          </a:p>
          <a:p>
            <a:pPr lvl="2"/>
            <a:r>
              <a:rPr lang="en-US" dirty="0" smtClean="0"/>
              <a:t>Third level</a:t>
            </a:r>
          </a:p>
          <a:p>
            <a:pPr lvl="0"/>
            <a:endParaRPr lang="en-US" dirty="0" smtClean="0"/>
          </a:p>
          <a:p>
            <a:pPr lvl="2"/>
            <a:endParaRPr lang="en-US" dirty="0" smtClean="0"/>
          </a:p>
          <a:p>
            <a:pPr lvl="2"/>
            <a:endParaRPr lang="en-US" dirty="0" smtClean="0"/>
          </a:p>
        </p:txBody>
      </p:sp>
      <p:sp>
        <p:nvSpPr>
          <p:cNvPr id="8"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cxnSp>
        <p:nvCxnSpPr>
          <p:cNvPr id="6" name="Straight Connector 5"/>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4" name="Group 3"/>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xmlns=""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xmlns=""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5" name="Picture 4"/>
            <p:cNvPicPr>
              <a:picLocks noChangeAspect="1"/>
            </p:cNvPicPr>
            <p:nvPr userDrawn="1"/>
          </p:nvPicPr>
          <p:blipFill>
            <a:blip r:embed="rId2"/>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40207222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smtClean="0"/>
              <a:t>DIFFERENT TITLE PER SLIDE, ARIAL 28 PT</a:t>
            </a:r>
            <a:endParaRPr lang="en-US" dirty="0"/>
          </a:p>
        </p:txBody>
      </p:sp>
      <p:sp>
        <p:nvSpPr>
          <p:cNvPr id="3" name="Content Placeholder 2"/>
          <p:cNvSpPr>
            <a:spLocks noGrp="1"/>
          </p:cNvSpPr>
          <p:nvPr>
            <p:ph sz="half" idx="1"/>
          </p:nvPr>
        </p:nvSpPr>
        <p:spPr>
          <a:xfrm>
            <a:off x="609600" y="1498600"/>
            <a:ext cx="5384800" cy="4368800"/>
          </a:xfrm>
        </p:spPr>
        <p:txBody>
          <a:bodyPr/>
          <a:lstStyle>
            <a:lvl1pPr marL="457189" indent="-457189">
              <a:buFont typeface="Arial" panose="020B0604020202020204" pitchFamily="34" charset="0"/>
              <a:buChar char="•"/>
              <a:defRPr sz="2200">
                <a:solidFill>
                  <a:srgbClr val="102B62"/>
                </a:solidFill>
              </a:defRPr>
            </a:lvl1pPr>
            <a:lvl2pPr marL="990575" indent="-380990">
              <a:buFont typeface="Wingdings" panose="05000000000000000000" pitchFamily="2" charset="2"/>
              <a:buChar char="§"/>
              <a:defRPr sz="2000">
                <a:solidFill>
                  <a:srgbClr val="102B62"/>
                </a:solidFill>
              </a:defRPr>
            </a:lvl2pPr>
            <a:lvl3pPr marL="1523962" indent="-304792">
              <a:buFont typeface="Wingdings" panose="05000000000000000000" pitchFamily="2" charset="2"/>
              <a:buChar char="ü"/>
              <a:defRPr sz="1800">
                <a:solidFill>
                  <a:srgbClr val="102B62"/>
                </a:solidFill>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6197600" y="1498600"/>
            <a:ext cx="5384800" cy="4368800"/>
          </a:xfrm>
        </p:spPr>
        <p:txBody>
          <a:bodyPr>
            <a:normAutofit/>
          </a:bodyPr>
          <a:lstStyle>
            <a:lvl1pPr marL="457189" indent="-457189" algn="l" defTabSz="1219170" rtl="0" eaLnBrk="1" latinLnBrk="0" hangingPunct="1">
              <a:spcBef>
                <a:spcPct val="20000"/>
              </a:spcBef>
              <a:buFont typeface="Arial" panose="020B0604020202020204" pitchFamily="34" charset="0"/>
              <a:buChar char="•"/>
              <a:defRPr lang="en-US" sz="2200" kern="1200" dirty="0" smtClean="0">
                <a:solidFill>
                  <a:srgbClr val="102B62"/>
                </a:solidFill>
                <a:latin typeface="+mn-lt"/>
                <a:ea typeface="+mn-ea"/>
                <a:cs typeface="+mn-cs"/>
              </a:defRPr>
            </a:lvl1pPr>
            <a:lvl2pPr marL="1066773" indent="-457189" algn="l" defTabSz="1219170" rtl="0" eaLnBrk="1" latinLnBrk="0" hangingPunct="1">
              <a:spcBef>
                <a:spcPct val="20000"/>
              </a:spcBef>
              <a:buFont typeface="Wingdings" panose="05000000000000000000" pitchFamily="2" charset="2"/>
              <a:buChar char="§"/>
              <a:defRPr lang="en-US" sz="2000" kern="1200" dirty="0" smtClean="0">
                <a:solidFill>
                  <a:srgbClr val="102B62"/>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lang="en-US" sz="1800" kern="1200" dirty="0" smtClean="0">
                <a:solidFill>
                  <a:srgbClr val="102B62"/>
                </a:solidFill>
                <a:latin typeface="+mn-lt"/>
                <a:ea typeface="+mn-ea"/>
                <a:cs typeface="+mn-cs"/>
              </a:defRPr>
            </a:lvl3pPr>
            <a:lvl4pPr>
              <a:defRPr sz="2400">
                <a:solidFill>
                  <a:srgbClr val="002060"/>
                </a:solidFill>
              </a:defRPr>
            </a:lvl4pPr>
            <a:lvl5pPr>
              <a:defRPr sz="2400">
                <a:solidFill>
                  <a:srgbClr val="002060"/>
                </a:solidFill>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9" name="Slide Number Placeholder 5"/>
          <p:cNvSpPr txBox="1">
            <a:spLocks/>
          </p:cNvSpPr>
          <p:nvPr userDrawn="1"/>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cxnSp>
        <p:nvCxnSpPr>
          <p:cNvPr id="12" name="Straight Connector 11"/>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1" name="Group 10"/>
          <p:cNvGrpSpPr/>
          <p:nvPr userDrawn="1"/>
        </p:nvGrpSpPr>
        <p:grpSpPr>
          <a:xfrm>
            <a:off x="488262" y="5980023"/>
            <a:ext cx="6557482" cy="729672"/>
            <a:chOff x="450938" y="5980023"/>
            <a:chExt cx="6557482" cy="729672"/>
          </a:xfrm>
        </p:grpSpPr>
        <p:sp>
          <p:nvSpPr>
            <p:cNvPr id="13" name="TextBox 12">
              <a:extLst>
                <a:ext uri="{FF2B5EF4-FFF2-40B4-BE49-F238E27FC236}">
                  <a16:creationId xmlns:a16="http://schemas.microsoft.com/office/drawing/2014/main" xmlns=""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6" name="TextBox 15">
              <a:extLst>
                <a:ext uri="{FF2B5EF4-FFF2-40B4-BE49-F238E27FC236}">
                  <a16:creationId xmlns:a16="http://schemas.microsoft.com/office/drawing/2014/main" xmlns=""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7" name="Picture 16"/>
            <p:cNvPicPr>
              <a:picLocks noChangeAspect="1"/>
            </p:cNvPicPr>
            <p:nvPr userDrawn="1"/>
          </p:nvPicPr>
          <p:blipFill>
            <a:blip r:embed="rId2"/>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4285654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102B62"/>
                </a:solidFill>
              </a:defRPr>
            </a:lvl1pPr>
          </a:lstStyle>
          <a:p>
            <a:r>
              <a:rPr lang="en-US" dirty="0" smtClean="0"/>
              <a:t>DIFFERENT TITLE PER SLIDE, ARIAL 28 PT</a:t>
            </a:r>
            <a:endParaRPr lang="en-US" dirty="0"/>
          </a:p>
        </p:txBody>
      </p:sp>
      <p:sp>
        <p:nvSpPr>
          <p:cNvPr id="7"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1" name="Picture 10"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5" name="Straight Connector 14"/>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12" name="Group 11"/>
          <p:cNvGrpSpPr/>
          <p:nvPr userDrawn="1"/>
        </p:nvGrpSpPr>
        <p:grpSpPr>
          <a:xfrm>
            <a:off x="478931" y="5980023"/>
            <a:ext cx="6557482" cy="729672"/>
            <a:chOff x="450938" y="5980023"/>
            <a:chExt cx="6557482" cy="729672"/>
          </a:xfrm>
        </p:grpSpPr>
        <p:sp>
          <p:nvSpPr>
            <p:cNvPr id="13" name="TextBox 12">
              <a:extLst>
                <a:ext uri="{FF2B5EF4-FFF2-40B4-BE49-F238E27FC236}">
                  <a16:creationId xmlns:a16="http://schemas.microsoft.com/office/drawing/2014/main" xmlns=""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4" name="TextBox 13">
              <a:extLst>
                <a:ext uri="{FF2B5EF4-FFF2-40B4-BE49-F238E27FC236}">
                  <a16:creationId xmlns:a16="http://schemas.microsoft.com/office/drawing/2014/main" xmlns=""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6" name="Picture 15"/>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420119240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txBox="1">
            <a:spLocks/>
          </p:cNvSpPr>
          <p:nvPr/>
        </p:nvSpPr>
        <p:spPr>
          <a:xfrm>
            <a:off x="10972800" y="6375401"/>
            <a:ext cx="711200" cy="259316"/>
          </a:xfrm>
          <a:prstGeom prst="rect">
            <a:avLst/>
          </a:prstGeom>
        </p:spPr>
        <p:txBody>
          <a:bodyPr vert="horz" lIns="121920" tIns="60960" rIns="121920" bIns="6096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5E4B45-3C0D-4DB7-A4A8-89FEB5CAB5B2}" type="slidenum">
              <a:rPr lang="en-US" sz="1333" smtClean="0">
                <a:solidFill>
                  <a:schemeClr val="bg1"/>
                </a:solidFill>
              </a:rPr>
              <a:pPr/>
              <a:t>‹#›</a:t>
            </a:fld>
            <a:endParaRPr lang="en-US" sz="1333" dirty="0">
              <a:solidFill>
                <a:schemeClr val="bg1"/>
              </a:solidFill>
            </a:endParaRPr>
          </a:p>
        </p:txBody>
      </p:sp>
      <p:pic>
        <p:nvPicPr>
          <p:cNvPr id="10" name="Picture 9" descr="Assistant Secretary for Preparedness and Response logo"/>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6400" y="6273800"/>
            <a:ext cx="1627376" cy="406400"/>
          </a:xfrm>
          <a:prstGeom prst="rect">
            <a:avLst/>
          </a:prstGeom>
        </p:spPr>
      </p:pic>
      <p:cxnSp>
        <p:nvCxnSpPr>
          <p:cNvPr id="14" name="Straight Connector 13"/>
          <p:cNvCxnSpPr/>
          <p:nvPr userDrawn="1"/>
        </p:nvCxnSpPr>
        <p:spPr>
          <a:xfrm>
            <a:off x="450938" y="5913720"/>
            <a:ext cx="11240021" cy="0"/>
          </a:xfrm>
          <a:prstGeom prst="line">
            <a:avLst/>
          </a:prstGeom>
          <a:ln w="28575">
            <a:solidFill>
              <a:srgbClr val="001D78"/>
            </a:solidFill>
          </a:ln>
          <a:effectLst/>
        </p:spPr>
        <p:style>
          <a:lnRef idx="3">
            <a:schemeClr val="accent5"/>
          </a:lnRef>
          <a:fillRef idx="0">
            <a:schemeClr val="accent5"/>
          </a:fillRef>
          <a:effectRef idx="2">
            <a:schemeClr val="accent5"/>
          </a:effectRef>
          <a:fontRef idx="minor">
            <a:schemeClr val="tx1"/>
          </a:fontRef>
        </p:style>
      </p:cxnSp>
      <p:grpSp>
        <p:nvGrpSpPr>
          <p:cNvPr id="9" name="Group 8"/>
          <p:cNvGrpSpPr/>
          <p:nvPr userDrawn="1"/>
        </p:nvGrpSpPr>
        <p:grpSpPr>
          <a:xfrm>
            <a:off x="488262" y="5980023"/>
            <a:ext cx="6557482" cy="729672"/>
            <a:chOff x="450938" y="5980023"/>
            <a:chExt cx="6557482" cy="729672"/>
          </a:xfrm>
        </p:grpSpPr>
        <p:sp>
          <p:nvSpPr>
            <p:cNvPr id="11" name="TextBox 10">
              <a:extLst>
                <a:ext uri="{FF2B5EF4-FFF2-40B4-BE49-F238E27FC236}">
                  <a16:creationId xmlns:a16="http://schemas.microsoft.com/office/drawing/2014/main" xmlns="" id="{02A808B7-C663-444D-8554-2EB12485EF0B}"/>
                </a:ext>
              </a:extLst>
            </p:cNvPr>
            <p:cNvSpPr txBox="1"/>
            <p:nvPr userDrawn="1"/>
          </p:nvSpPr>
          <p:spPr>
            <a:xfrm>
              <a:off x="1304933" y="6152058"/>
              <a:ext cx="2817427" cy="215444"/>
            </a:xfrm>
            <a:prstGeom prst="rect">
              <a:avLst/>
            </a:prstGeom>
            <a:noFill/>
          </p:spPr>
          <p:txBody>
            <a:bodyPr wrap="square" rtlCol="0">
              <a:spAutoFit/>
            </a:bodyPr>
            <a:lstStyle/>
            <a:p>
              <a:pPr algn="l"/>
              <a:r>
                <a:rPr lang="en-US" sz="800" spc="600" dirty="0">
                  <a:solidFill>
                    <a:srgbClr val="00277E"/>
                  </a:solidFill>
                  <a:latin typeface="Times New Roman" panose="02020603050405020304" pitchFamily="18" charset="0"/>
                  <a:cs typeface="Times New Roman" panose="02020603050405020304" pitchFamily="18" charset="0"/>
                </a:rPr>
                <a:t>OFFICE OF THE</a:t>
              </a:r>
            </a:p>
          </p:txBody>
        </p:sp>
        <p:sp>
          <p:nvSpPr>
            <p:cNvPr id="12" name="TextBox 11">
              <a:extLst>
                <a:ext uri="{FF2B5EF4-FFF2-40B4-BE49-F238E27FC236}">
                  <a16:creationId xmlns:a16="http://schemas.microsoft.com/office/drawing/2014/main" xmlns="" id="{B2A9E0A1-7231-47F2-8D67-24CB2FFF3917}"/>
                </a:ext>
              </a:extLst>
            </p:cNvPr>
            <p:cNvSpPr txBox="1"/>
            <p:nvPr userDrawn="1"/>
          </p:nvSpPr>
          <p:spPr>
            <a:xfrm>
              <a:off x="1299741" y="6344859"/>
              <a:ext cx="5708679" cy="253916"/>
            </a:xfrm>
            <a:prstGeom prst="rect">
              <a:avLst/>
            </a:prstGeom>
            <a:noFill/>
          </p:spPr>
          <p:txBody>
            <a:bodyPr wrap="square" rtlCol="0">
              <a:spAutoFit/>
            </a:bodyPr>
            <a:lstStyle/>
            <a:p>
              <a:pPr algn="l"/>
              <a:r>
                <a:rPr lang="en-US" sz="1050" b="1" spc="300" dirty="0">
                  <a:solidFill>
                    <a:srgbClr val="00277E"/>
                  </a:solidFill>
                  <a:latin typeface="Times New Roman" panose="02020603050405020304" pitchFamily="18" charset="0"/>
                  <a:cs typeface="Times New Roman" panose="02020603050405020304" pitchFamily="18" charset="0"/>
                </a:rPr>
                <a:t>ASSISTANT SECRETARY FOR HEALTH</a:t>
              </a:r>
            </a:p>
          </p:txBody>
        </p:sp>
        <p:pic>
          <p:nvPicPr>
            <p:cNvPr id="13" name="Picture 12"/>
            <p:cNvPicPr>
              <a:picLocks noChangeAspect="1"/>
            </p:cNvPicPr>
            <p:nvPr userDrawn="1"/>
          </p:nvPicPr>
          <p:blipFill>
            <a:blip r:embed="rId3"/>
            <a:stretch>
              <a:fillRect/>
            </a:stretch>
          </p:blipFill>
          <p:spPr>
            <a:xfrm>
              <a:off x="450938" y="5980023"/>
              <a:ext cx="729672" cy="729672"/>
            </a:xfrm>
            <a:prstGeom prst="rect">
              <a:avLst/>
            </a:prstGeom>
          </p:spPr>
        </p:pic>
      </p:grpSp>
    </p:spTree>
    <p:extLst>
      <p:ext uri="{BB962C8B-B14F-4D97-AF65-F5344CB8AC3E}">
        <p14:creationId xmlns:p14="http://schemas.microsoft.com/office/powerpoint/2010/main" val="25965006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1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ctr" anchorCtr="0"/>
          <a:lstStyle>
            <a:lvl1pPr algn="l">
              <a:lnSpc>
                <a:spcPts val="2250"/>
              </a:lnSpc>
              <a:defRPr sz="2400" b="1" baseline="0">
                <a:solidFill>
                  <a:srgbClr val="7A6196"/>
                </a:solidFill>
                <a:effectLst/>
                <a:latin typeface="Calibri" pitchFamily="34" charset="0"/>
              </a:defRPr>
            </a:lvl1pPr>
          </a:lstStyle>
          <a:p>
            <a:r>
              <a:rPr lang="en-US" dirty="0"/>
              <a:t>Bottom band: </a:t>
            </a:r>
            <a:r>
              <a:rPr lang="en-US" dirty="0" err="1"/>
              <a:t>NCIPCz</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7753"/>
            <a:ext cx="12192000" cy="120263"/>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257168" indent="-257168">
              <a:buClr>
                <a:srgbClr val="7A6196"/>
              </a:buClr>
              <a:buFont typeface="Arial" charset="0"/>
              <a:buChar char="•"/>
              <a:defRPr sz="1800">
                <a:solidFill>
                  <a:schemeClr val="accent4">
                    <a:lumMod val="75000"/>
                  </a:schemeClr>
                </a:solidFill>
              </a:defRPr>
            </a:lvl1pPr>
            <a:lvl2pPr marL="557199" indent="-214308">
              <a:buClr>
                <a:srgbClr val="518FAA"/>
              </a:buClr>
              <a:buFont typeface="Arial" charset="0"/>
              <a:buChar char="–"/>
              <a:defRPr sz="1800">
                <a:solidFill>
                  <a:schemeClr val="accent4">
                    <a:lumMod val="75000"/>
                  </a:schemeClr>
                </a:solidFill>
              </a:defRPr>
            </a:lvl2pPr>
            <a:lvl3pPr>
              <a:buClr>
                <a:srgbClr val="EC881D"/>
              </a:buClr>
              <a:defRPr sz="1800">
                <a:solidFill>
                  <a:schemeClr val="accent4">
                    <a:lumMod val="75000"/>
                  </a:schemeClr>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7192124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ther-figure_no-sig-n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Content Placeholder 12"/>
          <p:cNvSpPr>
            <a:spLocks noGrp="1"/>
          </p:cNvSpPr>
          <p:nvPr>
            <p:ph sz="quarter" idx="15"/>
          </p:nvPr>
        </p:nvSpPr>
        <p:spPr>
          <a:xfrm>
            <a:off x="1574350" y="1600220"/>
            <a:ext cx="8128900" cy="4114779"/>
          </a:xfrm>
        </p:spPr>
        <p:txBody>
          <a:bodyPr/>
          <a:lstStyle>
            <a:lvl1pPr>
              <a:defRPr sz="1800"/>
            </a:lvl1pPr>
          </a:lstStyle>
          <a:p>
            <a:pPr lvl="0"/>
            <a:r>
              <a:rPr lang="en-US"/>
              <a:t>Edit Master text styles</a:t>
            </a:r>
          </a:p>
        </p:txBody>
      </p:sp>
      <p:sp>
        <p:nvSpPr>
          <p:cNvPr id="9" name="Text Placeholder 2"/>
          <p:cNvSpPr>
            <a:spLocks noGrp="1"/>
          </p:cNvSpPr>
          <p:nvPr>
            <p:ph type="body" sz="quarter" idx="11" hasCustomPrompt="1"/>
          </p:nvPr>
        </p:nvSpPr>
        <p:spPr>
          <a:xfrm>
            <a:off x="1297116" y="6446486"/>
            <a:ext cx="8683367" cy="285509"/>
          </a:xfrm>
        </p:spPr>
        <p:txBody>
          <a:bodyPr anchor="b" anchorCtr="0">
            <a:noAutofit/>
          </a:bodyPr>
          <a:lstStyle>
            <a:lvl1pPr marL="111125" indent="-111125">
              <a:spcBef>
                <a:spcPts val="300"/>
              </a:spcBef>
              <a:buNone/>
              <a:defRPr sz="1100" b="0">
                <a:solidFill>
                  <a:schemeClr val="tx1"/>
                </a:solidFill>
                <a:latin typeface="Arial Narrow" panose="020B0606020202030204" pitchFamily="34" charset="0"/>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Notes:</a:t>
            </a:r>
          </a:p>
        </p:txBody>
      </p:sp>
      <p:sp>
        <p:nvSpPr>
          <p:cNvPr id="10" name="Text Placeholder 2"/>
          <p:cNvSpPr>
            <a:spLocks noGrp="1"/>
          </p:cNvSpPr>
          <p:nvPr>
            <p:ph type="body" sz="quarter" idx="10" hasCustomPrompt="1"/>
          </p:nvPr>
        </p:nvSpPr>
        <p:spPr>
          <a:xfrm>
            <a:off x="61026" y="67236"/>
            <a:ext cx="838200" cy="195158"/>
          </a:xfrm>
        </p:spPr>
        <p:txBody>
          <a:bodyPr wrap="square" anchor="b" anchorCtr="0">
            <a:noAutofit/>
          </a:bodyPr>
          <a:lstStyle>
            <a:lvl1pPr marL="114300" indent="-114300">
              <a:spcBef>
                <a:spcPts val="300"/>
              </a:spcBef>
              <a:buNone/>
              <a:defRPr sz="900" b="1">
                <a:solidFill>
                  <a:schemeClr val="bg1"/>
                </a:solidFill>
                <a:latin typeface="+mn-lt"/>
              </a:defRPr>
            </a:lvl1pPr>
            <a:lvl2pPr marL="341317" indent="0">
              <a:buNone/>
              <a:defRPr/>
            </a:lvl2pPr>
            <a:lvl3pPr marL="1018834" indent="0">
              <a:buNone/>
              <a:defRPr/>
            </a:lvl3pPr>
            <a:lvl4pPr marL="1528250" indent="0">
              <a:buNone/>
              <a:defRPr/>
            </a:lvl4pPr>
            <a:lvl5pPr marL="2037667" indent="0">
              <a:buNone/>
              <a:defRPr/>
            </a:lvl5pPr>
          </a:lstStyle>
          <a:p>
            <a:pPr lvl="0"/>
            <a:r>
              <a:rPr lang="en-US" dirty="0"/>
              <a:t>FFR</a:t>
            </a:r>
          </a:p>
        </p:txBody>
      </p:sp>
    </p:spTree>
    <p:extLst>
      <p:ext uri="{BB962C8B-B14F-4D97-AF65-F5344CB8AC3E}">
        <p14:creationId xmlns:p14="http://schemas.microsoft.com/office/powerpoint/2010/main" val="869716973"/>
      </p:ext>
    </p:extLst>
  </p:cSld>
  <p:clrMapOvr>
    <a:masterClrMapping/>
  </p:clrMapOvr>
  <p:extLst mod="1">
    <p:ext uri="{DCECCB84-F9BA-43D5-87BE-67443E8EF086}">
      <p15:sldGuideLst xmlns:p15="http://schemas.microsoft.com/office/powerpoint/2012/main">
        <p15:guide id="1" pos="3552">
          <p15:clr>
            <a:srgbClr val="FBAE40"/>
          </p15:clr>
        </p15:guide>
        <p15:guide id="2" orient="horz" pos="36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7FC0E4-659B-44E2-9076-A43D4DB60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0C629DD-BF7E-46C3-864C-ACDB83239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B3DDE8-7495-43D8-895B-8FAE9D5C0D0D}"/>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5" name="Footer Placeholder 4">
            <a:extLst>
              <a:ext uri="{FF2B5EF4-FFF2-40B4-BE49-F238E27FC236}">
                <a16:creationId xmlns:a16="http://schemas.microsoft.com/office/drawing/2014/main" xmlns="" id="{F13BB730-74F1-4317-BEE7-8BA9AEF0A1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455B05-4FD3-45B3-9DFD-E668EC3AE690}"/>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355768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D69DC1-91B6-49BA-BDEF-9EB9C61EC2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998F11C-2EF9-4DA2-8E07-AF1F4A74BA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985A9C1-0DDD-4000-B6D3-21708F107489}"/>
              </a:ext>
            </a:extLst>
          </p:cNvPr>
          <p:cNvSpPr>
            <a:spLocks noGrp="1"/>
          </p:cNvSpPr>
          <p:nvPr>
            <p:ph type="dt" sz="half" idx="10"/>
          </p:nvPr>
        </p:nvSpPr>
        <p:spPr/>
        <p:txBody>
          <a:bodyPr/>
          <a:lstStyle/>
          <a:p>
            <a:fld id="{3EAD1943-6CA8-4B10-87C0-2FBD6B093F27}" type="datetimeFigureOut">
              <a:rPr lang="en-US" smtClean="0"/>
              <a:t>6/25/2019</a:t>
            </a:fld>
            <a:endParaRPr lang="en-US"/>
          </a:p>
        </p:txBody>
      </p:sp>
      <p:sp>
        <p:nvSpPr>
          <p:cNvPr id="5" name="Footer Placeholder 4">
            <a:extLst>
              <a:ext uri="{FF2B5EF4-FFF2-40B4-BE49-F238E27FC236}">
                <a16:creationId xmlns:a16="http://schemas.microsoft.com/office/drawing/2014/main" xmlns="" id="{C1589550-B1FA-4B29-906C-24515D867D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46CC12-A9A9-4E40-B913-F400F4FF5863}"/>
              </a:ext>
            </a:extLst>
          </p:cNvPr>
          <p:cNvSpPr>
            <a:spLocks noGrp="1"/>
          </p:cNvSpPr>
          <p:nvPr>
            <p:ph type="sldNum" sz="quarter" idx="12"/>
          </p:nvPr>
        </p:nvSpPr>
        <p:spPr/>
        <p:txBody>
          <a:bodyPr/>
          <a:lstStyle/>
          <a:p>
            <a:fld id="{303D6363-2317-4E47-B3D6-D3E8682871CE}" type="slidenum">
              <a:rPr lang="en-US" smtClean="0"/>
              <a:t>‹#›</a:t>
            </a:fld>
            <a:endParaRPr lang="en-US"/>
          </a:p>
        </p:txBody>
      </p:sp>
    </p:spTree>
    <p:extLst>
      <p:ext uri="{BB962C8B-B14F-4D97-AF65-F5344CB8AC3E}">
        <p14:creationId xmlns:p14="http://schemas.microsoft.com/office/powerpoint/2010/main" val="3361375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800"/>
            <a:ext cx="10972800" cy="1143000"/>
          </a:xfrm>
          <a:prstGeom prst="rect">
            <a:avLst/>
          </a:prstGeom>
        </p:spPr>
        <p:txBody>
          <a:bodyPr vert="horz" lIns="91440" tIns="45720" rIns="91440" bIns="45720" rtlCol="0" anchor="ctr">
            <a:normAutofit/>
          </a:bodyPr>
          <a:lstStyle/>
          <a:p>
            <a:r>
              <a:rPr lang="en-US" dirty="0" smtClean="0"/>
              <a:t>DIFFERENT TITLE PER SLIDE, ARIAL 28 PT</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0117114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4" r:id="rId3"/>
    <p:sldLayoutId id="2147483685" r:id="rId4"/>
    <p:sldLayoutId id="2147483686" r:id="rId5"/>
    <p:sldLayoutId id="2147483688" r:id="rId6"/>
    <p:sldLayoutId id="2147483702" r:id="rId7"/>
  </p:sldLayoutIdLst>
  <p:timing>
    <p:tnLst>
      <p:par>
        <p:cTn id="1" dur="indefinite" restart="never" nodeType="tmRoot"/>
      </p:par>
    </p:tnLst>
  </p:timing>
  <p:hf sldNum="0" hdr="0" dt="0"/>
  <p:txStyles>
    <p:titleStyle>
      <a:lvl1pPr algn="l" defTabSz="1219170" rtl="0" eaLnBrk="1" latinLnBrk="0" hangingPunct="1">
        <a:spcBef>
          <a:spcPct val="0"/>
        </a:spcBef>
        <a:buNone/>
        <a:defRPr sz="2800" b="1" kern="1200" baseline="0">
          <a:solidFill>
            <a:srgbClr val="273D77"/>
          </a:solidFill>
          <a:latin typeface="+mj-lt"/>
          <a:ea typeface="+mj-ea"/>
          <a:cs typeface="+mj-cs"/>
        </a:defRPr>
      </a:lvl1pPr>
    </p:titleStyle>
    <p:bodyStyle>
      <a:lvl1pPr marL="457189" indent="-457189" algn="l" defTabSz="1219170" rtl="0" eaLnBrk="1" latinLnBrk="0" hangingPunct="1">
        <a:spcBef>
          <a:spcPct val="20000"/>
        </a:spcBef>
        <a:buSzPct val="125000"/>
        <a:buFont typeface="Arial" panose="020B0604020202020204" pitchFamily="34" charset="0"/>
        <a:buChar char="•"/>
        <a:defRPr sz="2933" kern="1200">
          <a:solidFill>
            <a:srgbClr val="002060"/>
          </a:solidFill>
          <a:latin typeface="+mn-lt"/>
          <a:ea typeface="+mn-ea"/>
          <a:cs typeface="+mn-cs"/>
        </a:defRPr>
      </a:lvl1pPr>
      <a:lvl2pPr marL="990575" indent="-380990" algn="l" defTabSz="1219170" rtl="0" eaLnBrk="1" latinLnBrk="0" hangingPunct="1">
        <a:spcBef>
          <a:spcPct val="20000"/>
        </a:spcBef>
        <a:buFont typeface="Wingdings" panose="05000000000000000000" pitchFamily="2" charset="2"/>
        <a:buChar char="§"/>
        <a:defRPr sz="2667" kern="1200">
          <a:solidFill>
            <a:srgbClr val="002060"/>
          </a:solidFill>
          <a:latin typeface="+mn-lt"/>
          <a:ea typeface="+mn-ea"/>
          <a:cs typeface="+mn-cs"/>
        </a:defRPr>
      </a:lvl2pPr>
      <a:lvl3pPr marL="1523962" indent="-304792" algn="l" defTabSz="1219170" rtl="0" eaLnBrk="1" latinLnBrk="0" hangingPunct="1">
        <a:spcBef>
          <a:spcPct val="20000"/>
        </a:spcBef>
        <a:buFont typeface="Wingdings" panose="05000000000000000000" pitchFamily="2" charset="2"/>
        <a:buChar char="ü"/>
        <a:defRPr sz="2400" kern="1200">
          <a:solidFill>
            <a:srgbClr val="002060"/>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D8F060A-8ACD-4B0B-8ED0-D4B1C95A9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F125B43-B465-4D9C-9F5E-70D6CD81B2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A9336F-9C51-4406-8D70-B61F7F9815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D1943-6CA8-4B10-87C0-2FBD6B093F27}" type="datetimeFigureOut">
              <a:rPr lang="en-US" smtClean="0"/>
              <a:t>6/25/2019</a:t>
            </a:fld>
            <a:endParaRPr lang="en-US"/>
          </a:p>
        </p:txBody>
      </p:sp>
      <p:sp>
        <p:nvSpPr>
          <p:cNvPr id="5" name="Footer Placeholder 4">
            <a:extLst>
              <a:ext uri="{FF2B5EF4-FFF2-40B4-BE49-F238E27FC236}">
                <a16:creationId xmlns:a16="http://schemas.microsoft.com/office/drawing/2014/main" xmlns="" id="{C91373D4-FF8D-49D1-B944-1B8C77900A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1B3BF74-C0E3-4DB5-A228-233BE293E9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D6363-2317-4E47-B3D6-D3E8682871CE}" type="slidenum">
              <a:rPr lang="en-US" smtClean="0"/>
              <a:t>‹#›</a:t>
            </a:fld>
            <a:endParaRPr lang="en-US"/>
          </a:p>
        </p:txBody>
      </p:sp>
    </p:spTree>
    <p:extLst>
      <p:ext uri="{BB962C8B-B14F-4D97-AF65-F5344CB8AC3E}">
        <p14:creationId xmlns:p14="http://schemas.microsoft.com/office/powerpoint/2010/main" val="171030887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hhs.gov/ash/advisory-committees/pain/index.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da.gov/drugs/drug-safety-and-availability/fda-identifies-harm-reported-sudden-discontinuation-opioid-pain-medicines-and-requires-label-change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nejm.org/doi/full/10.1056/NEJMp1904190"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77093" y="1366838"/>
            <a:ext cx="7772400" cy="2387600"/>
          </a:xfrm>
        </p:spPr>
        <p:txBody>
          <a:bodyPr>
            <a:normAutofit/>
          </a:bodyPr>
          <a:lstStyle/>
          <a:p>
            <a:r>
              <a:rPr lang="en-US" dirty="0"/>
              <a:t>Opioid Crisis: </a:t>
            </a:r>
            <a:r>
              <a:rPr lang="en-US" dirty="0" smtClean="0"/>
              <a:t>HHS </a:t>
            </a:r>
            <a:r>
              <a:rPr lang="en-US" dirty="0"/>
              <a:t>Strategy </a:t>
            </a:r>
            <a:r>
              <a:rPr lang="en-US" dirty="0" smtClean="0"/>
              <a:t>and Advancing Pain </a:t>
            </a:r>
            <a:r>
              <a:rPr lang="en-US" dirty="0"/>
              <a:t>Management</a:t>
            </a:r>
          </a:p>
        </p:txBody>
      </p:sp>
      <p:sp>
        <p:nvSpPr>
          <p:cNvPr id="5" name="Subtitle 4"/>
          <p:cNvSpPr>
            <a:spLocks noGrp="1"/>
          </p:cNvSpPr>
          <p:nvPr>
            <p:ph type="subTitle" idx="1"/>
          </p:nvPr>
        </p:nvSpPr>
        <p:spPr>
          <a:xfrm>
            <a:off x="1044882" y="3200400"/>
            <a:ext cx="9392939" cy="2209800"/>
          </a:xfrm>
        </p:spPr>
        <p:txBody>
          <a:bodyPr>
            <a:normAutofit lnSpcReduction="10000"/>
          </a:bodyPr>
          <a:lstStyle/>
          <a:p>
            <a:r>
              <a:rPr lang="en-US" dirty="0"/>
              <a:t>Dr. Vanila M. Singh, MD MACM</a:t>
            </a:r>
          </a:p>
          <a:p>
            <a:r>
              <a:rPr lang="en-US" dirty="0"/>
              <a:t>Chief Medical </a:t>
            </a:r>
            <a:r>
              <a:rPr lang="en-US" dirty="0" smtClean="0"/>
              <a:t>Officer, OASH</a:t>
            </a:r>
          </a:p>
          <a:p>
            <a:r>
              <a:rPr lang="en-US" dirty="0" smtClean="0"/>
              <a:t>U.S. Department of Health and Human Services</a:t>
            </a:r>
          </a:p>
          <a:p>
            <a:r>
              <a:rPr lang="en-US" dirty="0" smtClean="0"/>
              <a:t>Chair</a:t>
            </a:r>
            <a:r>
              <a:rPr lang="en-US" dirty="0"/>
              <a:t>, Pain Management Best Practices </a:t>
            </a:r>
            <a:endParaRPr lang="en-US" dirty="0" smtClean="0"/>
          </a:p>
          <a:p>
            <a:r>
              <a:rPr lang="en-US" dirty="0" smtClean="0"/>
              <a:t>Inter-Agency </a:t>
            </a:r>
            <a:r>
              <a:rPr lang="en-US" dirty="0"/>
              <a:t>Task Force </a:t>
            </a:r>
            <a:endParaRPr lang="en-US" dirty="0" smtClean="0"/>
          </a:p>
          <a:p>
            <a:endParaRPr lang="en-US" dirty="0"/>
          </a:p>
          <a:p>
            <a:endParaRPr lang="en-US" dirty="0"/>
          </a:p>
          <a:p>
            <a:pPr algn="l"/>
            <a:endParaRPr lang="en-US" dirty="0"/>
          </a:p>
          <a:p>
            <a:pPr algn="l"/>
            <a:endParaRPr lang="en-US" dirty="0"/>
          </a:p>
        </p:txBody>
      </p:sp>
      <p:sp>
        <p:nvSpPr>
          <p:cNvPr id="2" name="TextBox 1"/>
          <p:cNvSpPr txBox="1"/>
          <p:nvPr/>
        </p:nvSpPr>
        <p:spPr>
          <a:xfrm>
            <a:off x="2106386" y="5410200"/>
            <a:ext cx="7113814" cy="923330"/>
          </a:xfrm>
          <a:prstGeom prst="rect">
            <a:avLst/>
          </a:prstGeom>
          <a:noFill/>
        </p:spPr>
        <p:txBody>
          <a:bodyPr wrap="square" rtlCol="0">
            <a:spAutoFit/>
          </a:bodyPr>
          <a:lstStyle/>
          <a:p>
            <a:pPr algn="ctr"/>
            <a:r>
              <a:rPr lang="en-US" b="1" dirty="0" smtClean="0"/>
              <a:t>South Carolina </a:t>
            </a:r>
          </a:p>
          <a:p>
            <a:pPr algn="ctr"/>
            <a:r>
              <a:rPr lang="en-US" b="1" dirty="0" smtClean="0"/>
              <a:t>House </a:t>
            </a:r>
            <a:r>
              <a:rPr lang="en-US" b="1" dirty="0"/>
              <a:t>Opioid Abuse Prevention Study </a:t>
            </a:r>
            <a:r>
              <a:rPr lang="en-US" b="1" dirty="0" smtClean="0"/>
              <a:t>Committee</a:t>
            </a:r>
          </a:p>
          <a:p>
            <a:pPr algn="ctr"/>
            <a:r>
              <a:rPr lang="en-US" dirty="0" smtClean="0"/>
              <a:t>June 25, 2019</a:t>
            </a:r>
            <a:endParaRPr lang="en-US" dirty="0"/>
          </a:p>
        </p:txBody>
      </p:sp>
    </p:spTree>
    <p:extLst>
      <p:ext uri="{BB962C8B-B14F-4D97-AF65-F5344CB8AC3E}">
        <p14:creationId xmlns:p14="http://schemas.microsoft.com/office/powerpoint/2010/main" val="723884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675" y="381000"/>
            <a:ext cx="11185525" cy="1109032"/>
          </a:xfrm>
        </p:spPr>
        <p:txBody>
          <a:bodyPr>
            <a:noAutofit/>
          </a:bodyPr>
          <a:lstStyle/>
          <a:p>
            <a:r>
              <a:rPr lang="en-US" sz="2400" dirty="0"/>
              <a:t>Main Reason for the Most Recent </a:t>
            </a:r>
            <a:r>
              <a:rPr lang="en-US" sz="2400" dirty="0">
                <a:solidFill>
                  <a:srgbClr val="7030A0"/>
                </a:solidFill>
              </a:rPr>
              <a:t>Prescription Pain Reliever Misuse </a:t>
            </a:r>
            <a:r>
              <a:rPr lang="en-US" sz="2400" dirty="0"/>
              <a:t>among People Aged 12 or Older Who Misused Prescription Pain Relievers in the Past Year: Percentages, 2017</a:t>
            </a:r>
          </a:p>
        </p:txBody>
      </p:sp>
      <p:sp>
        <p:nvSpPr>
          <p:cNvPr id="3" name="Text Placeholder 2"/>
          <p:cNvSpPr>
            <a:spLocks noGrp="1"/>
          </p:cNvSpPr>
          <p:nvPr>
            <p:ph type="body" sz="quarter" idx="10"/>
          </p:nvPr>
        </p:nvSpPr>
        <p:spPr>
          <a:xfrm>
            <a:off x="61026" y="67236"/>
            <a:ext cx="838200" cy="195158"/>
          </a:xfrm>
        </p:spPr>
        <p:txBody>
          <a:bodyPr/>
          <a:lstStyle/>
          <a:p>
            <a:r>
              <a:rPr lang="en-US" dirty="0"/>
              <a:t>FFR1.25</a:t>
            </a:r>
          </a:p>
        </p:txBody>
      </p:sp>
      <p:pic>
        <p:nvPicPr>
          <p:cNvPr id="9" name="Content Placeholder 8">
            <a:extLst>
              <a:ext uri="{FF2B5EF4-FFF2-40B4-BE49-F238E27FC236}">
                <a16:creationId xmlns:a16="http://schemas.microsoft.com/office/drawing/2014/main" xmlns="" id="{784D5169-9E18-A245-AC66-7656BA5E3B41}"/>
              </a:ext>
            </a:extLst>
          </p:cNvPr>
          <p:cNvPicPr>
            <a:picLocks noGrp="1" noChangeAspect="1"/>
          </p:cNvPicPr>
          <p:nvPr>
            <p:ph sz="quarter" idx="15"/>
          </p:nvPr>
        </p:nvPicPr>
        <p:blipFill>
          <a:blip r:embed="rId3">
            <a:extLst>
              <a:ext uri="{28A0092B-C50C-407E-A947-70E740481C1C}">
                <a14:useLocalDpi xmlns:a14="http://schemas.microsoft.com/office/drawing/2010/main" val="0"/>
              </a:ext>
            </a:extLst>
          </a:blip>
          <a:stretch>
            <a:fillRect/>
          </a:stretch>
        </p:blipFill>
        <p:spPr>
          <a:xfrm>
            <a:off x="1646237" y="1601619"/>
            <a:ext cx="9296400" cy="4053906"/>
          </a:xfrm>
        </p:spPr>
      </p:pic>
      <p:pic>
        <p:nvPicPr>
          <p:cNvPr id="1028" name="Picture 4" descr="Image result for samhsa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78958" y="5262670"/>
            <a:ext cx="2708242" cy="1932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026" y="5767112"/>
            <a:ext cx="9117932" cy="923330"/>
          </a:xfrm>
          <a:prstGeom prst="rect">
            <a:avLst/>
          </a:prstGeom>
        </p:spPr>
        <p:txBody>
          <a:bodyPr wrap="square">
            <a:spAutoFit/>
          </a:bodyPr>
          <a:lstStyle/>
          <a:p>
            <a:r>
              <a:rPr lang="en-US" dirty="0" smtClean="0">
                <a:solidFill>
                  <a:srgbClr val="FF0000"/>
                </a:solidFill>
                <a:latin typeface="Roboto"/>
              </a:rPr>
              <a:t>*</a:t>
            </a:r>
            <a:r>
              <a:rPr lang="en-US" dirty="0">
                <a:solidFill>
                  <a:srgbClr val="FF0000"/>
                </a:solidFill>
              </a:rPr>
              <a:t>Misuse of prescription drugs means taking a medication in a manner or dose other than prescribed; taking someone else’s prescription, even if for a legitimate medical complaint such as pain; or taking a medication to feel euphoria (i.e., to get high).</a:t>
            </a:r>
          </a:p>
        </p:txBody>
      </p:sp>
    </p:spTree>
    <p:extLst>
      <p:ext uri="{BB962C8B-B14F-4D97-AF65-F5344CB8AC3E}">
        <p14:creationId xmlns:p14="http://schemas.microsoft.com/office/powerpoint/2010/main" val="4191613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Latest:  Pain in the U.S. </a:t>
            </a:r>
            <a:r>
              <a:rPr lang="en-US" b="0" dirty="0" smtClean="0"/>
              <a:t>(CDC, 2018) </a:t>
            </a:r>
            <a:endParaRPr lang="en-US" b="0" dirty="0"/>
          </a:p>
        </p:txBody>
      </p:sp>
      <p:sp>
        <p:nvSpPr>
          <p:cNvPr id="4" name="Content Placeholder 3"/>
          <p:cNvSpPr>
            <a:spLocks noGrp="1"/>
          </p:cNvSpPr>
          <p:nvPr>
            <p:ph sz="half" idx="1"/>
          </p:nvPr>
        </p:nvSpPr>
        <p:spPr/>
        <p:txBody>
          <a:bodyPr/>
          <a:lstStyle/>
          <a:p>
            <a:r>
              <a:rPr lang="en-US" b="1" dirty="0"/>
              <a:t>50 </a:t>
            </a:r>
            <a:r>
              <a:rPr lang="en-US" b="1" dirty="0" smtClean="0"/>
              <a:t>million</a:t>
            </a:r>
            <a:r>
              <a:rPr lang="en-US" dirty="0" smtClean="0"/>
              <a:t> American </a:t>
            </a:r>
            <a:r>
              <a:rPr lang="en-US" dirty="0"/>
              <a:t>adults suffer from </a:t>
            </a:r>
            <a:r>
              <a:rPr lang="en-US" b="1" dirty="0"/>
              <a:t>chronic pain </a:t>
            </a:r>
            <a:r>
              <a:rPr lang="en-US" dirty="0"/>
              <a:t>daily or almost daily</a:t>
            </a:r>
          </a:p>
          <a:p>
            <a:endParaRPr lang="en-US" dirty="0"/>
          </a:p>
        </p:txBody>
      </p:sp>
      <p:sp>
        <p:nvSpPr>
          <p:cNvPr id="5" name="Content Placeholder 4"/>
          <p:cNvSpPr>
            <a:spLocks noGrp="1"/>
          </p:cNvSpPr>
          <p:nvPr>
            <p:ph sz="half" idx="2"/>
          </p:nvPr>
        </p:nvSpPr>
        <p:spPr/>
        <p:txBody>
          <a:bodyPr/>
          <a:lstStyle/>
          <a:p>
            <a:r>
              <a:rPr lang="en-US" b="1" dirty="0"/>
              <a:t>19.6 million </a:t>
            </a:r>
            <a:r>
              <a:rPr lang="en-US" dirty="0"/>
              <a:t>American </a:t>
            </a:r>
            <a:r>
              <a:rPr lang="en-US" dirty="0" smtClean="0"/>
              <a:t>adults have </a:t>
            </a:r>
            <a:r>
              <a:rPr lang="en-US" b="1" dirty="0" smtClean="0"/>
              <a:t>high-impact </a:t>
            </a:r>
            <a:r>
              <a:rPr lang="en-US" dirty="0" smtClean="0"/>
              <a:t>chronic </a:t>
            </a:r>
            <a:r>
              <a:rPr lang="en-US" dirty="0"/>
              <a:t>pain</a:t>
            </a:r>
          </a:p>
          <a:p>
            <a:endParaRPr lang="en-US" dirty="0"/>
          </a:p>
        </p:txBody>
      </p:sp>
      <p:pic>
        <p:nvPicPr>
          <p:cNvPr id="9" name="Picture 8"/>
          <p:cNvPicPr>
            <a:picLocks noChangeAspect="1"/>
          </p:cNvPicPr>
          <p:nvPr/>
        </p:nvPicPr>
        <p:blipFill>
          <a:blip r:embed="rId3"/>
          <a:stretch>
            <a:fillRect/>
          </a:stretch>
        </p:blipFill>
        <p:spPr>
          <a:xfrm>
            <a:off x="7361970" y="2787647"/>
            <a:ext cx="2811045" cy="2811045"/>
          </a:xfrm>
          <a:prstGeom prst="rect">
            <a:avLst/>
          </a:prstGeom>
        </p:spPr>
      </p:pic>
      <p:pic>
        <p:nvPicPr>
          <p:cNvPr id="3" name="Picture 2"/>
          <p:cNvPicPr>
            <a:picLocks noChangeAspect="1"/>
          </p:cNvPicPr>
          <p:nvPr/>
        </p:nvPicPr>
        <p:blipFill>
          <a:blip r:embed="rId4"/>
          <a:stretch>
            <a:fillRect/>
          </a:stretch>
        </p:blipFill>
        <p:spPr>
          <a:xfrm>
            <a:off x="1325562" y="2674517"/>
            <a:ext cx="3952875" cy="2924175"/>
          </a:xfrm>
          <a:prstGeom prst="rect">
            <a:avLst/>
          </a:prstGeom>
        </p:spPr>
      </p:pic>
    </p:spTree>
    <p:extLst>
      <p:ext uri="{BB962C8B-B14F-4D97-AF65-F5344CB8AC3E}">
        <p14:creationId xmlns:p14="http://schemas.microsoft.com/office/powerpoint/2010/main" val="3079416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3806" cy="1219835"/>
          </a:xfrm>
        </p:spPr>
        <p:txBody>
          <a:bodyPr>
            <a:noAutofit/>
          </a:bodyPr>
          <a:lstStyle/>
          <a:p>
            <a:r>
              <a:rPr lang="en-US" sz="2800" dirty="0">
                <a:solidFill>
                  <a:srgbClr val="FF0000"/>
                </a:solidFill>
                <a:ea typeface="Verdana" panose="020B0604030504040204" pitchFamily="34" charset="0"/>
                <a:cs typeface="Verdana" panose="020B0604030504040204" pitchFamily="34" charset="0"/>
              </a:rPr>
              <a:t>Chronic Pain Among Suicide Decedents, 2003 to 2014: </a:t>
            </a:r>
            <a:br>
              <a:rPr lang="en-US" sz="2800" dirty="0">
                <a:solidFill>
                  <a:srgbClr val="FF0000"/>
                </a:solidFill>
                <a:ea typeface="Verdana" panose="020B0604030504040204" pitchFamily="34" charset="0"/>
                <a:cs typeface="Verdana" panose="020B0604030504040204" pitchFamily="34" charset="0"/>
              </a:rPr>
            </a:br>
            <a:r>
              <a:rPr lang="en-US" sz="2800" dirty="0">
                <a:solidFill>
                  <a:srgbClr val="FF0000"/>
                </a:solidFill>
                <a:ea typeface="Verdana" panose="020B0604030504040204" pitchFamily="34" charset="0"/>
                <a:cs typeface="Verdana" panose="020B0604030504040204" pitchFamily="34" charset="0"/>
              </a:rPr>
              <a:t>Findings From the National Violent Death Reporting </a:t>
            </a:r>
            <a:r>
              <a:rPr lang="en-US" sz="2800" dirty="0" smtClean="0">
                <a:solidFill>
                  <a:srgbClr val="FF0000"/>
                </a:solidFill>
                <a:ea typeface="Verdana" panose="020B0604030504040204" pitchFamily="34" charset="0"/>
                <a:cs typeface="Verdana" panose="020B0604030504040204" pitchFamily="34" charset="0"/>
              </a:rPr>
              <a:t>System</a:t>
            </a:r>
            <a:endParaRPr lang="en-US" sz="2800" dirty="0">
              <a:solidFill>
                <a:srgbClr val="FF0000"/>
              </a:solidFill>
              <a:ea typeface="Verdana" panose="020B0604030504040204" pitchFamily="34" charset="0"/>
              <a:cs typeface="Verdana" panose="020B0604030504040204" pitchFamily="34" charset="0"/>
            </a:endParaRPr>
          </a:p>
        </p:txBody>
      </p:sp>
      <p:pic>
        <p:nvPicPr>
          <p:cNvPr id="4" name="Content Placeholder 3" descr="http://annals.org/data/Journals/AIM/0/M180830ff2_Figure_2_Percentage_of_suicide_decedents_with_chronic_pain_aged_10_years_or_older_by.jpe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8836" y="1691640"/>
            <a:ext cx="10271760" cy="4099560"/>
          </a:xfrm>
          <a:prstGeom prst="rect">
            <a:avLst/>
          </a:prstGeom>
          <a:noFill/>
          <a:ln>
            <a:noFill/>
          </a:ln>
        </p:spPr>
      </p:pic>
    </p:spTree>
    <p:extLst>
      <p:ext uri="{BB962C8B-B14F-4D97-AF65-F5344CB8AC3E}">
        <p14:creationId xmlns:p14="http://schemas.microsoft.com/office/powerpoint/2010/main" val="8566072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Management Best Practices Inter-Agency Task Force </a:t>
            </a:r>
            <a:br>
              <a:rPr lang="en-US" dirty="0"/>
            </a:br>
            <a:r>
              <a:rPr lang="en-US" dirty="0"/>
              <a:t>Gaps and Recommendations </a:t>
            </a:r>
            <a:r>
              <a:rPr lang="en-US" dirty="0">
                <a:solidFill>
                  <a:srgbClr val="FF0000"/>
                </a:solidFill>
              </a:rPr>
              <a:t>Overwhelmingly</a:t>
            </a:r>
            <a:r>
              <a:rPr lang="en-US" dirty="0"/>
              <a:t> Passed</a:t>
            </a:r>
          </a:p>
        </p:txBody>
      </p:sp>
      <p:pic>
        <p:nvPicPr>
          <p:cNvPr id="4" name="Picture 16" descr="A screenshot of a cell phone&#10;&#10;Description generated with very high confidence">
            <a:extLst>
              <a:ext uri="{FF2B5EF4-FFF2-40B4-BE49-F238E27FC236}">
                <a16:creationId xmlns:a16="http://schemas.microsoft.com/office/drawing/2014/main" xmlns="" id="{9114DECA-EE7C-4E22-9C47-7F36BF7CD00B}"/>
              </a:ext>
            </a:extLst>
          </p:cNvPr>
          <p:cNvPicPr>
            <a:picLocks noGrp="1" noChangeAspect="1"/>
          </p:cNvPicPr>
          <p:nvPr>
            <p:ph idx="1"/>
          </p:nvPr>
        </p:nvPicPr>
        <p:blipFill rotWithShape="1">
          <a:blip r:embed="rId3"/>
          <a:srcRect b="10414"/>
          <a:stretch/>
        </p:blipFill>
        <p:spPr>
          <a:xfrm>
            <a:off x="-224791" y="1320800"/>
            <a:ext cx="11940541" cy="4255254"/>
          </a:xfrm>
          <a:prstGeom prst="rect">
            <a:avLst/>
          </a:prstGeom>
        </p:spPr>
      </p:pic>
      <p:sp>
        <p:nvSpPr>
          <p:cNvPr id="5" name="Rectangle 4"/>
          <p:cNvSpPr/>
          <p:nvPr/>
        </p:nvSpPr>
        <p:spPr>
          <a:xfrm>
            <a:off x="4918710" y="5576054"/>
            <a:ext cx="7273290" cy="369332"/>
          </a:xfrm>
          <a:prstGeom prst="rect">
            <a:avLst/>
          </a:prstGeom>
        </p:spPr>
        <p:txBody>
          <a:bodyPr wrap="square">
            <a:spAutoFit/>
          </a:bodyPr>
          <a:lstStyle/>
          <a:p>
            <a:pPr algn="ctr"/>
            <a:r>
              <a:rPr lang="en-US" dirty="0">
                <a:hlinkClick r:id="rId4"/>
              </a:rPr>
              <a:t>https://www.hhs.gov/ash/advisory-committees/pain/index.html</a:t>
            </a:r>
            <a:endParaRPr lang="en-US" dirty="0"/>
          </a:p>
        </p:txBody>
      </p:sp>
    </p:spTree>
    <p:extLst>
      <p:ext uri="{BB962C8B-B14F-4D97-AF65-F5344CB8AC3E}">
        <p14:creationId xmlns:p14="http://schemas.microsoft.com/office/powerpoint/2010/main" val="28204715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Members of the Pain Management Best Practices Inter-Agency Task Force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3302" y="1166685"/>
            <a:ext cx="7945395" cy="4693986"/>
          </a:xfrm>
        </p:spPr>
      </p:pic>
    </p:spTree>
    <p:extLst>
      <p:ext uri="{BB962C8B-B14F-4D97-AF65-F5344CB8AC3E}">
        <p14:creationId xmlns:p14="http://schemas.microsoft.com/office/powerpoint/2010/main" val="30189060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Highlights of the </a:t>
            </a:r>
            <a:r>
              <a:rPr lang="en-US" dirty="0" smtClean="0">
                <a:solidFill>
                  <a:srgbClr val="7030A0"/>
                </a:solidFill>
              </a:rPr>
              <a:t>150+ organizations </a:t>
            </a:r>
            <a:r>
              <a:rPr lang="en-US" dirty="0" smtClean="0"/>
              <a:t>that </a:t>
            </a:r>
            <a:br>
              <a:rPr lang="en-US" dirty="0" smtClean="0"/>
            </a:br>
            <a:r>
              <a:rPr lang="en-US" dirty="0" smtClean="0">
                <a:solidFill>
                  <a:srgbClr val="7030A0"/>
                </a:solidFill>
              </a:rPr>
              <a:t>supported, lauded and praised </a:t>
            </a:r>
            <a:r>
              <a:rPr lang="en-US" dirty="0" smtClean="0"/>
              <a:t>the Task Force </a:t>
            </a:r>
            <a:endParaRPr lang="en-US" dirty="0"/>
          </a:p>
        </p:txBody>
      </p:sp>
      <p:sp>
        <p:nvSpPr>
          <p:cNvPr id="3" name="Content Placeholder 2"/>
          <p:cNvSpPr>
            <a:spLocks noGrp="1"/>
          </p:cNvSpPr>
          <p:nvPr>
            <p:ph sz="half" idx="1"/>
          </p:nvPr>
        </p:nvSpPr>
        <p:spPr>
          <a:xfrm>
            <a:off x="6197600" y="1496541"/>
            <a:ext cx="5384800" cy="4370859"/>
          </a:xfrm>
        </p:spPr>
        <p:txBody>
          <a:bodyPr>
            <a:noAutofit/>
          </a:bodyPr>
          <a:lstStyle/>
          <a:p>
            <a:pPr lvl="0"/>
            <a:r>
              <a:rPr lang="en-US" sz="1600" dirty="0" smtClean="0"/>
              <a:t>Accreditation </a:t>
            </a:r>
            <a:r>
              <a:rPr lang="en-US" sz="1600" dirty="0"/>
              <a:t>Council for Continuing Medical Education </a:t>
            </a:r>
          </a:p>
          <a:p>
            <a:pPr lvl="0"/>
            <a:r>
              <a:rPr lang="en-US" sz="1600" dirty="0" smtClean="0"/>
              <a:t>American </a:t>
            </a:r>
            <a:r>
              <a:rPr lang="en-US" sz="1600" dirty="0"/>
              <a:t>Association of Neurological Surgeons </a:t>
            </a:r>
          </a:p>
          <a:p>
            <a:pPr lvl="0"/>
            <a:r>
              <a:rPr lang="en-US" sz="1600" dirty="0" smtClean="0"/>
              <a:t>American </a:t>
            </a:r>
            <a:r>
              <a:rPr lang="en-US" sz="1600" dirty="0"/>
              <a:t>College of Obstetricians and Gynecologists </a:t>
            </a:r>
          </a:p>
          <a:p>
            <a:pPr lvl="0"/>
            <a:r>
              <a:rPr lang="en-US" sz="1600" dirty="0" smtClean="0"/>
              <a:t>American </a:t>
            </a:r>
            <a:r>
              <a:rPr lang="en-US" sz="1600" dirty="0"/>
              <a:t>College of Physicians </a:t>
            </a:r>
          </a:p>
          <a:p>
            <a:r>
              <a:rPr lang="en-US" sz="1600" dirty="0" smtClean="0"/>
              <a:t>American </a:t>
            </a:r>
            <a:r>
              <a:rPr lang="en-US" sz="1600" dirty="0"/>
              <a:t>College of Rheumatology </a:t>
            </a:r>
          </a:p>
          <a:p>
            <a:pPr lvl="0"/>
            <a:r>
              <a:rPr lang="en-US" sz="1600" dirty="0" smtClean="0"/>
              <a:t>American </a:t>
            </a:r>
            <a:r>
              <a:rPr lang="en-US" sz="1600" dirty="0"/>
              <a:t>Medical Women’s Association </a:t>
            </a:r>
          </a:p>
          <a:p>
            <a:pPr lvl="0"/>
            <a:r>
              <a:rPr lang="en-US" sz="1600" dirty="0" smtClean="0"/>
              <a:t>American </a:t>
            </a:r>
            <a:r>
              <a:rPr lang="en-US" sz="1600" dirty="0"/>
              <a:t>Society of Hematology </a:t>
            </a:r>
            <a:r>
              <a:rPr lang="en-US" sz="1600" dirty="0" smtClean="0"/>
              <a:t> </a:t>
            </a:r>
            <a:endParaRPr lang="en-US" sz="1600" dirty="0"/>
          </a:p>
          <a:p>
            <a:pPr lvl="0"/>
            <a:r>
              <a:rPr lang="en-US" sz="1600" dirty="0" smtClean="0"/>
              <a:t>Congress </a:t>
            </a:r>
            <a:r>
              <a:rPr lang="en-US" sz="1600" dirty="0"/>
              <a:t>of Neurological Surgeons </a:t>
            </a:r>
          </a:p>
          <a:p>
            <a:pPr lvl="0"/>
            <a:r>
              <a:rPr lang="en-US" sz="1600" dirty="0" smtClean="0"/>
              <a:t>North </a:t>
            </a:r>
            <a:r>
              <a:rPr lang="en-US" sz="1600" dirty="0"/>
              <a:t>American Neuromodulation Society </a:t>
            </a:r>
            <a:endParaRPr lang="en-US" sz="1600" dirty="0" smtClean="0"/>
          </a:p>
          <a:p>
            <a:pPr lvl="0"/>
            <a:r>
              <a:rPr lang="en-US" sz="1600" dirty="0"/>
              <a:t>American Porphyria Foundation </a:t>
            </a:r>
            <a:endParaRPr lang="en-US" sz="1600" dirty="0" smtClean="0"/>
          </a:p>
          <a:p>
            <a:pPr lvl="0"/>
            <a:r>
              <a:rPr lang="en-US" sz="1600" dirty="0"/>
              <a:t>American Board of Pain Medicine </a:t>
            </a:r>
            <a:endParaRPr lang="en-US" sz="1600" dirty="0" smtClean="0"/>
          </a:p>
          <a:p>
            <a:pPr lvl="0"/>
            <a:r>
              <a:rPr lang="en-US" sz="1600" dirty="0"/>
              <a:t>Restless Legs Syndrome Foundation</a:t>
            </a:r>
            <a:endParaRPr lang="en-US" sz="1600" dirty="0" smtClean="0"/>
          </a:p>
          <a:p>
            <a:pPr lvl="0"/>
            <a:r>
              <a:rPr lang="en-US" sz="1600" dirty="0"/>
              <a:t>U.S. Pain Foundation </a:t>
            </a:r>
            <a:endParaRPr lang="en-US" sz="1600" dirty="0" smtClean="0"/>
          </a:p>
          <a:p>
            <a:pPr lvl="0"/>
            <a:endParaRPr lang="en-US" sz="1600" dirty="0"/>
          </a:p>
        </p:txBody>
      </p:sp>
      <p:sp>
        <p:nvSpPr>
          <p:cNvPr id="4" name="Content Placeholder 3"/>
          <p:cNvSpPr>
            <a:spLocks noGrp="1"/>
          </p:cNvSpPr>
          <p:nvPr>
            <p:ph sz="half" idx="2"/>
          </p:nvPr>
        </p:nvSpPr>
        <p:spPr>
          <a:xfrm>
            <a:off x="481913" y="1609811"/>
            <a:ext cx="5384800" cy="4368800"/>
          </a:xfrm>
        </p:spPr>
        <p:txBody>
          <a:bodyPr>
            <a:normAutofit fontScale="77500" lnSpcReduction="20000"/>
          </a:bodyPr>
          <a:lstStyle/>
          <a:p>
            <a:r>
              <a:rPr lang="en-US" dirty="0" smtClean="0"/>
              <a:t>American </a:t>
            </a:r>
            <a:r>
              <a:rPr lang="en-US" dirty="0"/>
              <a:t>Medical Association</a:t>
            </a:r>
          </a:p>
          <a:p>
            <a:r>
              <a:rPr lang="en-US" dirty="0"/>
              <a:t>Human Rights Watch</a:t>
            </a:r>
          </a:p>
          <a:p>
            <a:r>
              <a:rPr lang="en-US" dirty="0"/>
              <a:t>Association of American Physicians and Surgeons</a:t>
            </a:r>
          </a:p>
          <a:p>
            <a:r>
              <a:rPr lang="en-US" dirty="0" smtClean="0"/>
              <a:t>American </a:t>
            </a:r>
            <a:r>
              <a:rPr lang="en-US" dirty="0"/>
              <a:t>Nurses Association</a:t>
            </a:r>
          </a:p>
          <a:p>
            <a:r>
              <a:rPr lang="en-US" dirty="0"/>
              <a:t>American Dental Association </a:t>
            </a:r>
          </a:p>
          <a:p>
            <a:r>
              <a:rPr lang="en-US" dirty="0"/>
              <a:t>American Academy of Pain Medicine</a:t>
            </a:r>
          </a:p>
          <a:p>
            <a:r>
              <a:rPr lang="en-US" dirty="0"/>
              <a:t>American Association of Orthopedic Surgeons</a:t>
            </a:r>
          </a:p>
          <a:p>
            <a:r>
              <a:rPr lang="en-US" dirty="0"/>
              <a:t>American Society of Interventional Physicians</a:t>
            </a:r>
          </a:p>
          <a:p>
            <a:r>
              <a:rPr lang="en-US" dirty="0"/>
              <a:t>American Society of Anesthesiologists</a:t>
            </a:r>
          </a:p>
          <a:p>
            <a:r>
              <a:rPr lang="en-US" dirty="0"/>
              <a:t>American Association of Nurse Anesthetists</a:t>
            </a:r>
          </a:p>
          <a:p>
            <a:r>
              <a:rPr lang="en-US" dirty="0"/>
              <a:t>American Academy of Hospice and Palliative Medicine</a:t>
            </a:r>
          </a:p>
          <a:p>
            <a:r>
              <a:rPr lang="en-US" dirty="0" smtClean="0"/>
              <a:t>American </a:t>
            </a:r>
            <a:r>
              <a:rPr lang="en-US" dirty="0"/>
              <a:t>Psychological Association</a:t>
            </a:r>
          </a:p>
          <a:p>
            <a:r>
              <a:rPr lang="en-US" dirty="0" smtClean="0"/>
              <a:t>American </a:t>
            </a:r>
            <a:r>
              <a:rPr lang="en-US" dirty="0"/>
              <a:t>Society of Acupuncture</a:t>
            </a:r>
          </a:p>
          <a:p>
            <a:r>
              <a:rPr lang="en-US" dirty="0"/>
              <a:t>National Association of Social Workers</a:t>
            </a:r>
          </a:p>
          <a:p>
            <a:endParaRPr lang="en-US" dirty="0"/>
          </a:p>
        </p:txBody>
      </p:sp>
    </p:spTree>
    <p:extLst>
      <p:ext uri="{BB962C8B-B14F-4D97-AF65-F5344CB8AC3E}">
        <p14:creationId xmlns:p14="http://schemas.microsoft.com/office/powerpoint/2010/main" val="572023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xmlns="" id="{BA84895E-D98F-45C2-8B7E-68BF90FBE68A}"/>
              </a:ext>
            </a:extLst>
          </p:cNvPr>
          <p:cNvGraphicFramePr>
            <a:graphicFrameLocks/>
          </p:cNvGraphicFramePr>
          <p:nvPr>
            <p:extLst/>
          </p:nvPr>
        </p:nvGraphicFramePr>
        <p:xfrm>
          <a:off x="1030491" y="1498600"/>
          <a:ext cx="10131017" cy="4235449"/>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p:txBody>
          <a:bodyPr/>
          <a:lstStyle/>
          <a:p>
            <a:pPr algn="ctr"/>
            <a:r>
              <a:rPr lang="en-US" dirty="0" smtClean="0"/>
              <a:t>Public comments to the Task Force</a:t>
            </a:r>
            <a:endParaRPr lang="en-US" dirty="0"/>
          </a:p>
        </p:txBody>
      </p:sp>
    </p:spTree>
    <p:extLst>
      <p:ext uri="{BB962C8B-B14F-4D97-AF65-F5344CB8AC3E}">
        <p14:creationId xmlns:p14="http://schemas.microsoft.com/office/powerpoint/2010/main" val="18338044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BEF59D57-71BC-45E3-BE15-BA6D6ADF8732}"/>
              </a:ext>
            </a:extLst>
          </p:cNvPr>
          <p:cNvSpPr txBox="1">
            <a:spLocks/>
          </p:cNvSpPr>
          <p:nvPr/>
        </p:nvSpPr>
        <p:spPr>
          <a:xfrm>
            <a:off x="513307" y="175788"/>
            <a:ext cx="965596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B871D"/>
                </a:solidFill>
                <a:effectLst/>
                <a:uLnTx/>
                <a:uFillTx/>
                <a:latin typeface="Source Sans Pro SemiBold" panose="020B0604020202020204" pitchFamily="34" charset="0"/>
                <a:ea typeface="Verdana" panose="020B0604030504040204" pitchFamily="34" charset="0"/>
                <a:cs typeface="Verdana" panose="020B0604030504040204" pitchFamily="34" charset="0"/>
              </a:rPr>
              <a:t>ORGANIZATIONAL COMMENTS</a:t>
            </a:r>
            <a:endParaRPr kumimoji="0" lang="en-US" sz="2400" b="0" i="0" u="none" strike="noStrike" kern="1200" cap="none" spc="0" normalizeH="0" baseline="0" noProof="0" dirty="0">
              <a:ln>
                <a:noFill/>
              </a:ln>
              <a:solidFill>
                <a:srgbClr val="EB871D"/>
              </a:solidFill>
              <a:effectLst/>
              <a:uLnTx/>
              <a:uFillTx/>
              <a:latin typeface="Calibri Light" panose="020F0302020204030204"/>
              <a:ea typeface="+mj-ea"/>
              <a:cs typeface="+mj-cs"/>
            </a:endParaRPr>
          </a:p>
        </p:txBody>
      </p:sp>
      <p:pic>
        <p:nvPicPr>
          <p:cNvPr id="8" name="Picture 2" descr="https://science.nichd.nih.gov/confluence/download/attachments/34472103/dhhs_logo_black.png?version=2&amp;modificationDate=1395866314000&amp;api=v2">
            <a:extLst>
              <a:ext uri="{FF2B5EF4-FFF2-40B4-BE49-F238E27FC236}">
                <a16:creationId xmlns:a16="http://schemas.microsoft.com/office/drawing/2014/main" xmlns="" id="{0A3E1C16-62C5-4BA6-8163-2BC2775BEF96}"/>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69272" y="4804078"/>
            <a:ext cx="1613151" cy="161203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2">
            <a:extLst>
              <a:ext uri="{FF2B5EF4-FFF2-40B4-BE49-F238E27FC236}">
                <a16:creationId xmlns:a16="http://schemas.microsoft.com/office/drawing/2014/main" xmlns="" id="{10E6C126-70B3-4F7C-BB8F-B248B891A097}"/>
              </a:ext>
            </a:extLst>
          </p:cNvPr>
          <p:cNvSpPr>
            <a:spLocks noGrp="1"/>
          </p:cNvSpPr>
          <p:nvPr>
            <p:ph type="sldNum" sz="quarter" idx="12"/>
          </p:nvPr>
        </p:nvSpPr>
        <p:spPr>
          <a:xfrm>
            <a:off x="9189813" y="634438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D6363-2317-4E47-B3D6-D3E8682871CE}" type="slidenum">
              <a:rPr kumimoji="0" lang="en-US" sz="24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D822CAB8-E167-4786-BC32-8EB90F5A5984}"/>
              </a:ext>
            </a:extLst>
          </p:cNvPr>
          <p:cNvSpPr/>
          <p:nvPr/>
        </p:nvSpPr>
        <p:spPr>
          <a:xfrm>
            <a:off x="965453" y="1263968"/>
            <a:ext cx="9053229" cy="53860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 behalf of the American Medical Association (AMA) and our physician and medical student members, the AMA commends the Pain Management Best Practices Task Force for its authoritative, evidence-based Draft Report. The AMA believes that if the Draft Report recommendations are implemented,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it will not only improve pain care for America’s patients, but also help end the nation’s opioid epidemic. The Draft Report provides an in-depth discussion of the balance needed between medical evidence, policy, and patient compassion alongside the realities of the nation’s opioid epidemic,</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which continues to cause unprecedented levels of opioid-related harm. When finalized, the Draft Report and recommendations could potentially spur a shift in public policy, as well as private health insurer, pharmacy, and pharmacy benefit management (PBM) practices, to protect patients with pain from arbitrary, non-consensual tapering of opioid analgesics and denials of care, and to increase support for comprehensive, multimodal pain management practices. In each of the four main sections of the Draft Report, the AMA is supportive of nearly all of their 150+ recommendations.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 sum, the AMA supports having the CDC Guideline be viewed as called for in recommendation 8a: “guidance only for a general approach, with individualized patient care as the primary goal and the clinician then considering all modalities for best outcomes.” One final comment concerns the level of scholarship in the Draft Report.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 AMA commends the authors for the nearly 450 individual citations buttressing the Draft Report recommendations. This will enable the Draft Report to serve as an excellent resource for further research and objective discussion of improving pain care in the United States.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Thank you for the opportunity to provide comments on this excellent report. </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267A8"/>
                </a:solidFill>
                <a:effectLst/>
                <a:uLnTx/>
                <a:uFillTx/>
                <a:latin typeface="Calibri" panose="020F0502020204030204"/>
                <a:ea typeface="+mn-ea"/>
                <a:cs typeface="+mn-cs"/>
              </a:rPr>
              <a:t>American Medical Association (AMA)</a:t>
            </a:r>
          </a:p>
        </p:txBody>
      </p:sp>
      <p:sp>
        <p:nvSpPr>
          <p:cNvPr id="13" name="Rectangle 12">
            <a:extLst>
              <a:ext uri="{FF2B5EF4-FFF2-40B4-BE49-F238E27FC236}">
                <a16:creationId xmlns:a16="http://schemas.microsoft.com/office/drawing/2014/main" xmlns="" id="{81FF2467-9A03-4E6F-89B6-08E5EAE0426C}"/>
              </a:ext>
            </a:extLst>
          </p:cNvPr>
          <p:cNvSpPr/>
          <p:nvPr/>
        </p:nvSpPr>
        <p:spPr>
          <a:xfrm>
            <a:off x="0" y="0"/>
            <a:ext cx="2432304" cy="106218"/>
          </a:xfrm>
          <a:prstGeom prst="rect">
            <a:avLst/>
          </a:prstGeom>
          <a:solidFill>
            <a:srgbClr val="8267A8"/>
          </a:solidFill>
          <a:ln>
            <a:solidFill>
              <a:srgbClr val="826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xmlns="" id="{9F188E04-4183-44FD-8B04-065FD6772798}"/>
              </a:ext>
            </a:extLst>
          </p:cNvPr>
          <p:cNvSpPr/>
          <p:nvPr/>
        </p:nvSpPr>
        <p:spPr>
          <a:xfrm>
            <a:off x="2432304" y="0"/>
            <a:ext cx="2432304" cy="106218"/>
          </a:xfrm>
          <a:prstGeom prst="rect">
            <a:avLst/>
          </a:prstGeom>
          <a:solidFill>
            <a:srgbClr val="518FAB"/>
          </a:solidFill>
          <a:ln>
            <a:solidFill>
              <a:srgbClr val="518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8FAB"/>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53699F04-CF0C-40FB-A4D5-928D75C8AB25}"/>
              </a:ext>
            </a:extLst>
          </p:cNvPr>
          <p:cNvSpPr/>
          <p:nvPr/>
        </p:nvSpPr>
        <p:spPr>
          <a:xfrm>
            <a:off x="4879848" y="0"/>
            <a:ext cx="2432304" cy="106218"/>
          </a:xfrm>
          <a:prstGeom prst="rect">
            <a:avLst/>
          </a:prstGeom>
          <a:solidFill>
            <a:srgbClr val="8DC1D9"/>
          </a:solidFill>
          <a:ln>
            <a:solidFill>
              <a:srgbClr val="8D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60BDC893-91EE-491C-808E-903C44EE692C}"/>
              </a:ext>
            </a:extLst>
          </p:cNvPr>
          <p:cNvSpPr/>
          <p:nvPr/>
        </p:nvSpPr>
        <p:spPr>
          <a:xfrm>
            <a:off x="7327392" y="0"/>
            <a:ext cx="2432304" cy="106218"/>
          </a:xfrm>
          <a:prstGeom prst="rect">
            <a:avLst/>
          </a:prstGeom>
          <a:solidFill>
            <a:srgbClr val="EB871D"/>
          </a:solidFill>
          <a:ln>
            <a:solidFill>
              <a:srgbClr val="EB8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89814070-8431-4B8F-825C-DC84442E5A4B}"/>
              </a:ext>
            </a:extLst>
          </p:cNvPr>
          <p:cNvSpPr/>
          <p:nvPr/>
        </p:nvSpPr>
        <p:spPr>
          <a:xfrm>
            <a:off x="9759696" y="0"/>
            <a:ext cx="2432304" cy="106218"/>
          </a:xfrm>
          <a:prstGeom prst="rect">
            <a:avLst/>
          </a:prstGeom>
          <a:solidFill>
            <a:srgbClr val="E8B75A"/>
          </a:solidFill>
          <a:ln>
            <a:solidFill>
              <a:srgbClr val="E8B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B75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76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BEF59D57-71BC-45E3-BE15-BA6D6ADF8732}"/>
              </a:ext>
            </a:extLst>
          </p:cNvPr>
          <p:cNvSpPr txBox="1">
            <a:spLocks/>
          </p:cNvSpPr>
          <p:nvPr/>
        </p:nvSpPr>
        <p:spPr>
          <a:xfrm>
            <a:off x="513307" y="175788"/>
            <a:ext cx="9655965"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EB871D"/>
                </a:solidFill>
                <a:effectLst/>
                <a:uLnTx/>
                <a:uFillTx/>
                <a:latin typeface="Source Sans Pro SemiBold" panose="020B0604020202020204" pitchFamily="34" charset="0"/>
                <a:ea typeface="Verdana" panose="020B0604030504040204" pitchFamily="34" charset="0"/>
                <a:cs typeface="Verdana" panose="020B0604030504040204" pitchFamily="34" charset="0"/>
              </a:rPr>
              <a:t>ORGANIZATIONAL COMMENTS</a:t>
            </a:r>
            <a:endParaRPr kumimoji="0" lang="en-US" sz="2400" b="0" i="0" u="none" strike="noStrike" kern="1200" cap="none" spc="0" normalizeH="0" baseline="0" noProof="0" dirty="0">
              <a:ln>
                <a:noFill/>
              </a:ln>
              <a:solidFill>
                <a:srgbClr val="EB871D"/>
              </a:solidFill>
              <a:effectLst/>
              <a:uLnTx/>
              <a:uFillTx/>
              <a:latin typeface="Calibri Light" panose="020F0302020204030204"/>
              <a:ea typeface="+mj-ea"/>
              <a:cs typeface="+mj-cs"/>
            </a:endParaRPr>
          </a:p>
        </p:txBody>
      </p:sp>
      <p:pic>
        <p:nvPicPr>
          <p:cNvPr id="8" name="Picture 2" descr="https://science.nichd.nih.gov/confluence/download/attachments/34472103/dhhs_logo_black.png?version=2&amp;modificationDate=1395866314000&amp;api=v2">
            <a:extLst>
              <a:ext uri="{FF2B5EF4-FFF2-40B4-BE49-F238E27FC236}">
                <a16:creationId xmlns:a16="http://schemas.microsoft.com/office/drawing/2014/main" xmlns="" id="{0A3E1C16-62C5-4BA6-8163-2BC2775BEF96}"/>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69272" y="4804078"/>
            <a:ext cx="1613151" cy="1612032"/>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2">
            <a:extLst>
              <a:ext uri="{FF2B5EF4-FFF2-40B4-BE49-F238E27FC236}">
                <a16:creationId xmlns:a16="http://schemas.microsoft.com/office/drawing/2014/main" xmlns="" id="{10E6C126-70B3-4F7C-BB8F-B248B891A097}"/>
              </a:ext>
            </a:extLst>
          </p:cNvPr>
          <p:cNvSpPr>
            <a:spLocks noGrp="1"/>
          </p:cNvSpPr>
          <p:nvPr>
            <p:ph type="sldNum" sz="quarter" idx="12"/>
          </p:nvPr>
        </p:nvSpPr>
        <p:spPr>
          <a:xfrm>
            <a:off x="9189813" y="634438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3D6363-2317-4E47-B3D6-D3E8682871CE}" type="slidenum">
              <a:rPr kumimoji="0" lang="en-US" sz="2400" b="1"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xmlns="" id="{D822CAB8-E167-4786-BC32-8EB90F5A5984}"/>
              </a:ext>
            </a:extLst>
          </p:cNvPr>
          <p:cNvSpPr/>
          <p:nvPr/>
        </p:nvSpPr>
        <p:spPr>
          <a:xfrm>
            <a:off x="1083182" y="1286711"/>
            <a:ext cx="5130547"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strongly support the draft report’s conclusion that “individualized, patient-centered care is vital to addressing the public health pain crisis.” Sacrificing the needs of individual patients to “population health” is perhaps one of the most under-appreciated factors precipitating the current crisis. Restoring the primacy of individual patient’s interests is key to solving the issues the task force is addressing. The Association of American Physicians and Surgeons (AAPS) thanks the members for recognizing this crucial point. [...]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We would like to reiterate our support for the report's emphasis that the needs of individual patients need to remain at the center of patient care decisions and that actions by third parties interfering in the patient-physician relationship need to be minimized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and even eliminated. We are grateful to Dr. Singh and the task force for taking on this challenging work. Please do not hesitate to reach out to us for further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8267A8"/>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267A8"/>
                </a:solidFill>
                <a:effectLst/>
                <a:uLnTx/>
                <a:uFillTx/>
                <a:latin typeface="Calibri" panose="020F0502020204030204"/>
                <a:ea typeface="+mn-ea"/>
                <a:cs typeface="+mn-cs"/>
              </a:rPr>
              <a:t>Association of American Physicians and Surgeons (AAPS)</a:t>
            </a:r>
          </a:p>
        </p:txBody>
      </p:sp>
      <p:sp>
        <p:nvSpPr>
          <p:cNvPr id="14" name="Rectangle 13">
            <a:extLst>
              <a:ext uri="{FF2B5EF4-FFF2-40B4-BE49-F238E27FC236}">
                <a16:creationId xmlns:a16="http://schemas.microsoft.com/office/drawing/2014/main" xmlns="" id="{9FF5C93C-0E73-4A37-85D5-31769D065689}"/>
              </a:ext>
            </a:extLst>
          </p:cNvPr>
          <p:cNvSpPr/>
          <p:nvPr/>
        </p:nvSpPr>
        <p:spPr>
          <a:xfrm>
            <a:off x="6360032" y="1286711"/>
            <a:ext cx="5130547" cy="36625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We commend the Task Force for this timely and comprehensive report on the gaps and inconsistencies in acute and chronic pain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are particularly glad that the document addresses recent developments, particularly regarding the stigmatization and mistreatment of chronic pain patients on opioid medications. We also commend the Task Force for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comprehensively addressing broader issues in chronic pain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care, such as the lack of condition-specific treatment algorithms, inconsistent access to care, and inadequate insurance coverage.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267A8"/>
                </a:solidFill>
                <a:effectLst/>
                <a:uLnTx/>
                <a:uFillTx/>
                <a:latin typeface="Calibri" panose="020F0502020204030204"/>
                <a:ea typeface="+mn-ea"/>
                <a:cs typeface="+mn-cs"/>
              </a:rPr>
              <a:t>Human Rights Watch</a:t>
            </a:r>
          </a:p>
        </p:txBody>
      </p:sp>
      <p:sp>
        <p:nvSpPr>
          <p:cNvPr id="15" name="Rectangle 14">
            <a:extLst>
              <a:ext uri="{FF2B5EF4-FFF2-40B4-BE49-F238E27FC236}">
                <a16:creationId xmlns:a16="http://schemas.microsoft.com/office/drawing/2014/main" xmlns="" id="{E7A6D3E4-DB1C-4721-8E62-8730F74393C0}"/>
              </a:ext>
            </a:extLst>
          </p:cNvPr>
          <p:cNvSpPr/>
          <p:nvPr/>
        </p:nvSpPr>
        <p:spPr>
          <a:xfrm>
            <a:off x="0" y="0"/>
            <a:ext cx="2432304" cy="106218"/>
          </a:xfrm>
          <a:prstGeom prst="rect">
            <a:avLst/>
          </a:prstGeom>
          <a:solidFill>
            <a:srgbClr val="8267A8"/>
          </a:solidFill>
          <a:ln>
            <a:solidFill>
              <a:srgbClr val="826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9C43D2D4-485C-4058-B327-7C8C83B7164A}"/>
              </a:ext>
            </a:extLst>
          </p:cNvPr>
          <p:cNvSpPr/>
          <p:nvPr/>
        </p:nvSpPr>
        <p:spPr>
          <a:xfrm>
            <a:off x="2432304" y="0"/>
            <a:ext cx="2432304" cy="106218"/>
          </a:xfrm>
          <a:prstGeom prst="rect">
            <a:avLst/>
          </a:prstGeom>
          <a:solidFill>
            <a:srgbClr val="518FAB"/>
          </a:solidFill>
          <a:ln>
            <a:solidFill>
              <a:srgbClr val="518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18FAB"/>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58D8B143-7A4F-4087-AD9A-DBE6111866F7}"/>
              </a:ext>
            </a:extLst>
          </p:cNvPr>
          <p:cNvSpPr/>
          <p:nvPr/>
        </p:nvSpPr>
        <p:spPr>
          <a:xfrm>
            <a:off x="4879848" y="0"/>
            <a:ext cx="2432304" cy="106218"/>
          </a:xfrm>
          <a:prstGeom prst="rect">
            <a:avLst/>
          </a:prstGeom>
          <a:solidFill>
            <a:srgbClr val="8DC1D9"/>
          </a:solidFill>
          <a:ln>
            <a:solidFill>
              <a:srgbClr val="8D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xmlns="" id="{D63EB1B5-D99D-44F1-B5DD-393B8409D7F2}"/>
              </a:ext>
            </a:extLst>
          </p:cNvPr>
          <p:cNvSpPr/>
          <p:nvPr/>
        </p:nvSpPr>
        <p:spPr>
          <a:xfrm>
            <a:off x="7327392" y="0"/>
            <a:ext cx="2432304" cy="106218"/>
          </a:xfrm>
          <a:prstGeom prst="rect">
            <a:avLst/>
          </a:prstGeom>
          <a:solidFill>
            <a:srgbClr val="EB871D"/>
          </a:solidFill>
          <a:ln>
            <a:solidFill>
              <a:srgbClr val="EB8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1C802511-C2B7-48C4-86F7-D541A7EABAB1}"/>
              </a:ext>
            </a:extLst>
          </p:cNvPr>
          <p:cNvSpPr/>
          <p:nvPr/>
        </p:nvSpPr>
        <p:spPr>
          <a:xfrm>
            <a:off x="9759696" y="0"/>
            <a:ext cx="2432304" cy="106218"/>
          </a:xfrm>
          <a:prstGeom prst="rect">
            <a:avLst/>
          </a:prstGeom>
          <a:solidFill>
            <a:srgbClr val="E8B75A"/>
          </a:solidFill>
          <a:ln>
            <a:solidFill>
              <a:srgbClr val="E8B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8B75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3089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29603" y="1686857"/>
            <a:ext cx="9867477" cy="3908401"/>
          </a:xfrm>
          <a:prstGeom prst="rect">
            <a:avLst/>
          </a:prstGeom>
        </p:spPr>
      </p:pic>
      <p:sp>
        <p:nvSpPr>
          <p:cNvPr id="4" name="Rectangle 3"/>
          <p:cNvSpPr/>
          <p:nvPr/>
        </p:nvSpPr>
        <p:spPr>
          <a:xfrm>
            <a:off x="446314" y="525921"/>
            <a:ext cx="11234057" cy="523220"/>
          </a:xfrm>
          <a:prstGeom prst="rect">
            <a:avLst/>
          </a:prstGeom>
        </p:spPr>
        <p:txBody>
          <a:bodyPr wrap="square">
            <a:spAutoFit/>
          </a:bodyPr>
          <a:lstStyle/>
          <a:p>
            <a:pPr algn="ctr"/>
            <a:r>
              <a:rPr lang="en-US" sz="2800" dirty="0"/>
              <a:t>Pain Management </a:t>
            </a:r>
            <a:r>
              <a:rPr lang="en-US" sz="2800" dirty="0" smtClean="0"/>
              <a:t>Task Force overview</a:t>
            </a:r>
          </a:p>
        </p:txBody>
      </p:sp>
    </p:spTree>
    <p:extLst>
      <p:ext uri="{BB962C8B-B14F-4D97-AF65-F5344CB8AC3E}">
        <p14:creationId xmlns:p14="http://schemas.microsoft.com/office/powerpoint/2010/main" val="3173865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HHS Secretary Alex M. Azar II </a:t>
            </a:r>
            <a:r>
              <a:rPr lang="en-US" b="1" dirty="0" smtClean="0"/>
              <a:t>Priorities</a:t>
            </a:r>
            <a:endParaRPr lang="en-US" b="1" dirty="0"/>
          </a:p>
        </p:txBody>
      </p:sp>
      <p:sp>
        <p:nvSpPr>
          <p:cNvPr id="3" name="Content Placeholder 2"/>
          <p:cNvSpPr>
            <a:spLocks noGrp="1"/>
          </p:cNvSpPr>
          <p:nvPr>
            <p:ph sz="half" idx="1"/>
          </p:nvPr>
        </p:nvSpPr>
        <p:spPr>
          <a:xfrm>
            <a:off x="609600" y="1491090"/>
            <a:ext cx="5666014" cy="4020993"/>
          </a:xfrm>
        </p:spPr>
        <p:txBody>
          <a:bodyPr>
            <a:normAutofit/>
          </a:bodyPr>
          <a:lstStyle/>
          <a:p>
            <a:r>
              <a:rPr lang="en-US" dirty="0"/>
              <a:t>Combating the opioid crisis</a:t>
            </a:r>
          </a:p>
          <a:p>
            <a:r>
              <a:rPr lang="en-US" dirty="0"/>
              <a:t>Bringing down the high price of prescription </a:t>
            </a:r>
            <a:r>
              <a:rPr lang="en-US" dirty="0" smtClean="0"/>
              <a:t>drugs</a:t>
            </a:r>
            <a:endParaRPr lang="en-US" dirty="0"/>
          </a:p>
          <a:p>
            <a:r>
              <a:rPr lang="en-US" dirty="0"/>
              <a:t>Addressing the cost and availability of health insurance</a:t>
            </a:r>
          </a:p>
          <a:p>
            <a:r>
              <a:rPr lang="en-US" dirty="0" smtClean="0"/>
              <a:t>Value-based </a:t>
            </a:r>
            <a:r>
              <a:rPr lang="en-US" dirty="0"/>
              <a:t>transformation of our healthcare </a:t>
            </a:r>
            <a:r>
              <a:rPr lang="en-US" dirty="0" smtClean="0"/>
              <a:t>system</a:t>
            </a:r>
          </a:p>
        </p:txBody>
      </p:sp>
      <p:pic>
        <p:nvPicPr>
          <p:cNvPr id="6" name="Content Placeholder 5"/>
          <p:cNvPicPr>
            <a:picLocks noGrp="1" noChangeAspect="1"/>
          </p:cNvPicPr>
          <p:nvPr>
            <p:ph sz="half" idx="2"/>
          </p:nvPr>
        </p:nvPicPr>
        <p:blipFill>
          <a:blip r:embed="rId3"/>
          <a:stretch>
            <a:fillRect/>
          </a:stretch>
        </p:blipFill>
        <p:spPr>
          <a:xfrm>
            <a:off x="7327450" y="1491090"/>
            <a:ext cx="2910778" cy="3638472"/>
          </a:xfrm>
          <a:prstGeom prst="rect">
            <a:avLst/>
          </a:prstGeom>
        </p:spPr>
      </p:pic>
    </p:spTree>
    <p:extLst>
      <p:ext uri="{BB962C8B-B14F-4D97-AF65-F5344CB8AC3E}">
        <p14:creationId xmlns:p14="http://schemas.microsoft.com/office/powerpoint/2010/main" val="42198826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nonexhaustive list of common classes of pain management medications discussed in this report includes acetaminophen, NSAIDs, anticonvulsants, antidepressants, musculoskeletal agents, and anxiolytics."/>
          <p:cNvPicPr/>
          <p:nvPr/>
        </p:nvPicPr>
        <p:blipFill rotWithShape="1">
          <a:blip r:embed="rId3">
            <a:extLst>
              <a:ext uri="{28A0092B-C50C-407E-A947-70E740481C1C}">
                <a14:useLocalDpi xmlns:a14="http://schemas.microsoft.com/office/drawing/2010/main" val="0"/>
              </a:ext>
            </a:extLst>
          </a:blip>
          <a:srcRect b="22271"/>
          <a:stretch/>
        </p:blipFill>
        <p:spPr bwMode="auto">
          <a:xfrm>
            <a:off x="2267332" y="1358940"/>
            <a:ext cx="7747686" cy="4485805"/>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778079" y="624011"/>
            <a:ext cx="10726191" cy="954107"/>
          </a:xfrm>
          <a:prstGeom prst="rect">
            <a:avLst/>
          </a:prstGeom>
        </p:spPr>
        <p:txBody>
          <a:bodyPr wrap="square">
            <a:spAutoFit/>
          </a:bodyPr>
          <a:lstStyle/>
          <a:p>
            <a:pPr algn="ctr"/>
            <a:r>
              <a:rPr lang="en-US" sz="2800" b="1" dirty="0">
                <a:solidFill>
                  <a:schemeClr val="accent5">
                    <a:lumMod val="50000"/>
                  </a:schemeClr>
                </a:solidFill>
                <a:ea typeface="Times New Roman" panose="02020603050405020304" pitchFamily="18" charset="0"/>
                <a:cs typeface="Times New Roman" panose="02020603050405020304" pitchFamily="18" charset="0"/>
              </a:rPr>
              <a:t>Medication Approaches </a:t>
            </a:r>
            <a:r>
              <a:rPr lang="en-US" sz="2800" b="1" dirty="0" smtClean="0">
                <a:solidFill>
                  <a:schemeClr val="accent5">
                    <a:lumMod val="50000"/>
                  </a:schemeClr>
                </a:solidFill>
                <a:ea typeface="Times New Roman" panose="02020603050405020304" pitchFamily="18" charset="0"/>
                <a:cs typeface="Times New Roman" panose="02020603050405020304" pitchFamily="18" charset="0"/>
              </a:rPr>
              <a:t>to Pain Include </a:t>
            </a:r>
          </a:p>
          <a:p>
            <a:pPr algn="ctr"/>
            <a:r>
              <a:rPr lang="en-US" sz="2800" b="1" dirty="0" smtClean="0">
                <a:solidFill>
                  <a:schemeClr val="accent5">
                    <a:lumMod val="50000"/>
                  </a:schemeClr>
                </a:solidFill>
                <a:ea typeface="Times New Roman" panose="02020603050405020304" pitchFamily="18" charset="0"/>
                <a:cs typeface="Times New Roman" panose="02020603050405020304" pitchFamily="18" charset="0"/>
              </a:rPr>
              <a:t>Opioid </a:t>
            </a:r>
            <a:r>
              <a:rPr lang="en-US" sz="2800" b="1" dirty="0">
                <a:solidFill>
                  <a:schemeClr val="accent5">
                    <a:lumMod val="50000"/>
                  </a:schemeClr>
                </a:solidFill>
                <a:ea typeface="Times New Roman" panose="02020603050405020304" pitchFamily="18" charset="0"/>
                <a:cs typeface="Times New Roman" panose="02020603050405020304" pitchFamily="18" charset="0"/>
              </a:rPr>
              <a:t>and Non-opioid Options</a:t>
            </a:r>
            <a:endParaRPr lang="en-US" sz="2800" b="1" dirty="0">
              <a:solidFill>
                <a:schemeClr val="accent5">
                  <a:lumMod val="50000"/>
                </a:schemeClr>
              </a:solidFill>
            </a:endParaRPr>
          </a:p>
        </p:txBody>
      </p:sp>
      <p:sp>
        <p:nvSpPr>
          <p:cNvPr id="4" name="Rectangle 3"/>
          <p:cNvSpPr/>
          <p:nvPr/>
        </p:nvSpPr>
        <p:spPr>
          <a:xfrm>
            <a:off x="304800" y="1578118"/>
            <a:ext cx="4501374" cy="707886"/>
          </a:xfrm>
          <a:prstGeom prst="rect">
            <a:avLst/>
          </a:prstGeom>
        </p:spPr>
        <p:txBody>
          <a:bodyPr wrap="square">
            <a:spAutoFit/>
          </a:bodyPr>
          <a:lstStyle/>
          <a:p>
            <a:endParaRPr lang="en-US" sz="2000" dirty="0" smtClean="0">
              <a:solidFill>
                <a:schemeClr val="accent5">
                  <a:lumMod val="50000"/>
                </a:schemeClr>
              </a:solidFill>
              <a:ea typeface="Times New Roman" panose="02020603050405020304" pitchFamily="18" charset="0"/>
              <a:cs typeface="Times New Roman" panose="02020603050405020304" pitchFamily="18" charset="0"/>
            </a:endParaRPr>
          </a:p>
          <a:p>
            <a:endParaRPr lang="en-US" sz="2000" dirty="0">
              <a:solidFill>
                <a:schemeClr val="accent5">
                  <a:lumMod val="50000"/>
                </a:schemeClr>
              </a:solidFill>
            </a:endParaRPr>
          </a:p>
        </p:txBody>
      </p:sp>
    </p:spTree>
    <p:extLst>
      <p:ext uri="{BB962C8B-B14F-4D97-AF65-F5344CB8AC3E}">
        <p14:creationId xmlns:p14="http://schemas.microsoft.com/office/powerpoint/2010/main" val="2188012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9:  Interventional Procedures Vary by Degree of Complexity and Invasiveness&#10;A nonexhaustive list of interventional procedures used to treat pain stratified by degree of complexity and invasiveness"/>
          <p:cNvPicPr/>
          <p:nvPr/>
        </p:nvPicPr>
        <p:blipFill rotWithShape="1">
          <a:blip r:embed="rId3">
            <a:extLst>
              <a:ext uri="{28A0092B-C50C-407E-A947-70E740481C1C}">
                <a14:useLocalDpi xmlns:a14="http://schemas.microsoft.com/office/drawing/2010/main" val="0"/>
              </a:ext>
            </a:extLst>
          </a:blip>
          <a:srcRect t="2649" b="13847"/>
          <a:stretch/>
        </p:blipFill>
        <p:spPr bwMode="auto">
          <a:xfrm>
            <a:off x="2718673" y="1263153"/>
            <a:ext cx="6511633" cy="4591813"/>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531339" y="222548"/>
            <a:ext cx="10886303" cy="954107"/>
          </a:xfrm>
          <a:prstGeom prst="rect">
            <a:avLst/>
          </a:prstGeom>
        </p:spPr>
        <p:txBody>
          <a:bodyPr wrap="square">
            <a:spAutoFit/>
          </a:bodyPr>
          <a:lstStyle/>
          <a:p>
            <a:pPr algn="ctr"/>
            <a:r>
              <a:rPr lang="en-US" sz="2800" b="1" dirty="0">
                <a:solidFill>
                  <a:schemeClr val="accent5">
                    <a:lumMod val="50000"/>
                  </a:schemeClr>
                </a:solidFill>
                <a:ea typeface="Times New Roman" panose="02020603050405020304" pitchFamily="18" charset="0"/>
                <a:cs typeface="Times New Roman" panose="02020603050405020304" pitchFamily="18" charset="0"/>
              </a:rPr>
              <a:t>Interventional Procedures Vary by </a:t>
            </a:r>
            <a:endParaRPr lang="en-US" sz="2800" b="1" dirty="0" smtClean="0">
              <a:solidFill>
                <a:schemeClr val="accent5">
                  <a:lumMod val="50000"/>
                </a:schemeClr>
              </a:solidFill>
              <a:ea typeface="Times New Roman" panose="02020603050405020304" pitchFamily="18" charset="0"/>
              <a:cs typeface="Times New Roman" panose="02020603050405020304" pitchFamily="18" charset="0"/>
            </a:endParaRPr>
          </a:p>
          <a:p>
            <a:pPr algn="ctr"/>
            <a:r>
              <a:rPr lang="en-US" sz="2800" b="1" dirty="0" smtClean="0">
                <a:solidFill>
                  <a:schemeClr val="accent5">
                    <a:lumMod val="50000"/>
                  </a:schemeClr>
                </a:solidFill>
                <a:ea typeface="Times New Roman" panose="02020603050405020304" pitchFamily="18" charset="0"/>
                <a:cs typeface="Times New Roman" panose="02020603050405020304" pitchFamily="18" charset="0"/>
              </a:rPr>
              <a:t>Degree </a:t>
            </a:r>
            <a:r>
              <a:rPr lang="en-US" sz="2800" b="1" dirty="0">
                <a:solidFill>
                  <a:schemeClr val="accent5">
                    <a:lumMod val="50000"/>
                  </a:schemeClr>
                </a:solidFill>
                <a:ea typeface="Times New Roman" panose="02020603050405020304" pitchFamily="18" charset="0"/>
                <a:cs typeface="Times New Roman" panose="02020603050405020304" pitchFamily="18" charset="0"/>
              </a:rPr>
              <a:t>of Complexity and Invasiveness</a:t>
            </a:r>
            <a:endParaRPr lang="en-US" sz="2800" b="1" dirty="0">
              <a:solidFill>
                <a:schemeClr val="accent5">
                  <a:lumMod val="50000"/>
                </a:schemeClr>
              </a:solidFill>
            </a:endParaRPr>
          </a:p>
        </p:txBody>
      </p:sp>
    </p:spTree>
    <p:extLst>
      <p:ext uri="{BB962C8B-B14F-4D97-AF65-F5344CB8AC3E}">
        <p14:creationId xmlns:p14="http://schemas.microsoft.com/office/powerpoint/2010/main" val="3174927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utions to overcome barriers in access to behavioral health approaches to pain management noted in this report include telehealth, mobile health apps, public awareness campaigns, increased provider training and education, and reductions in barriers to coverage.">
            <a:extLst>
              <a:ext uri="{FF2B5EF4-FFF2-40B4-BE49-F238E27FC236}">
                <a16:creationId xmlns:a16="http://schemas.microsoft.com/office/drawing/2014/main" xmlns="" id="{99556CFE-9B34-495E-A6BB-EA65C646ECE8}"/>
              </a:ext>
            </a:extLst>
          </p:cNvPr>
          <p:cNvPicPr/>
          <p:nvPr/>
        </p:nvPicPr>
        <p:blipFill rotWithShape="1">
          <a:blip r:embed="rId3">
            <a:extLst>
              <a:ext uri="{28A0092B-C50C-407E-A947-70E740481C1C}">
                <a14:useLocalDpi xmlns:a14="http://schemas.microsoft.com/office/drawing/2010/main" val="0"/>
              </a:ext>
            </a:extLst>
          </a:blip>
          <a:srcRect b="13314"/>
          <a:stretch/>
        </p:blipFill>
        <p:spPr bwMode="auto">
          <a:xfrm>
            <a:off x="2240288" y="1163783"/>
            <a:ext cx="6977822" cy="4656249"/>
          </a:xfrm>
          <a:prstGeom prst="rect">
            <a:avLst/>
          </a:prstGeom>
          <a:noFill/>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xmlns="" id="{52968A25-34EA-41E2-A4F5-12B7024CA786}"/>
              </a:ext>
            </a:extLst>
          </p:cNvPr>
          <p:cNvSpPr txBox="1">
            <a:spLocks/>
          </p:cNvSpPr>
          <p:nvPr/>
        </p:nvSpPr>
        <p:spPr>
          <a:xfrm>
            <a:off x="513307" y="175789"/>
            <a:ext cx="10431784" cy="987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5">
                    <a:lumMod val="50000"/>
                  </a:schemeClr>
                </a:solidFill>
                <a:latin typeface="+mn-lt"/>
                <a:ea typeface="Verdana" panose="020B0604030504040204" pitchFamily="34" charset="0"/>
                <a:cs typeface="Verdana" panose="020B0604030504040204" pitchFamily="34" charset="0"/>
              </a:rPr>
              <a:t>Overcoming Barriers to Behavioral Health Approaches</a:t>
            </a:r>
            <a:endParaRPr lang="en-US" sz="2800" b="1" dirty="0">
              <a:solidFill>
                <a:schemeClr val="accent5">
                  <a:lumMod val="50000"/>
                </a:schemeClr>
              </a:solidFill>
              <a:latin typeface="+mn-lt"/>
            </a:endParaRPr>
          </a:p>
        </p:txBody>
      </p:sp>
    </p:spTree>
    <p:extLst>
      <p:ext uri="{BB962C8B-B14F-4D97-AF65-F5344CB8AC3E}">
        <p14:creationId xmlns:p14="http://schemas.microsoft.com/office/powerpoint/2010/main" val="3527660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non-exhaustive list of complementary and integrative health approaches used in pain management: acupuncture, massage and manipulative therapies, yoga, tai chi, spirituality, and mindfulness-based stress reduction">
            <a:extLst>
              <a:ext uri="{FF2B5EF4-FFF2-40B4-BE49-F238E27FC236}">
                <a16:creationId xmlns:a16="http://schemas.microsoft.com/office/drawing/2014/main" xmlns="" id="{D6E5F87D-B290-4EE1-8F45-9FAC3E697225}"/>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15968" r="20169" b="14352"/>
          <a:stretch/>
        </p:blipFill>
        <p:spPr bwMode="auto">
          <a:xfrm>
            <a:off x="2798243" y="1090573"/>
            <a:ext cx="6623221" cy="4741816"/>
          </a:xfrm>
          <a:prstGeom prst="rect">
            <a:avLst/>
          </a:prstGeom>
          <a:noFill/>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xmlns="" id="{52968A25-34EA-41E2-A4F5-12B7024CA786}"/>
              </a:ext>
            </a:extLst>
          </p:cNvPr>
          <p:cNvSpPr txBox="1">
            <a:spLocks noGrp="1"/>
          </p:cNvSpPr>
          <p:nvPr>
            <p:ph type="title"/>
          </p:nvPr>
        </p:nvSpPr>
        <p:spPr>
          <a:xfrm>
            <a:off x="852054" y="971"/>
            <a:ext cx="10515600" cy="10896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5">
                    <a:lumMod val="50000"/>
                  </a:schemeClr>
                </a:solidFill>
                <a:latin typeface="+mn-lt"/>
                <a:ea typeface="Verdana" panose="020B0604030504040204" pitchFamily="34" charset="0"/>
                <a:cs typeface="Verdana" panose="020B0604030504040204" pitchFamily="34" charset="0"/>
              </a:rPr>
              <a:t>Complementary and Integrative Health Approaches</a:t>
            </a:r>
            <a:endParaRPr lang="en-US" sz="2800" b="1" dirty="0">
              <a:solidFill>
                <a:schemeClr val="accent5">
                  <a:lumMod val="50000"/>
                </a:schemeClr>
              </a:solidFill>
              <a:latin typeface="+mn-lt"/>
            </a:endParaRPr>
          </a:p>
        </p:txBody>
      </p:sp>
    </p:spTree>
    <p:extLst>
      <p:ext uri="{BB962C8B-B14F-4D97-AF65-F5344CB8AC3E}">
        <p14:creationId xmlns:p14="http://schemas.microsoft.com/office/powerpoint/2010/main" val="1907155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Pain Management Best Practices Inter-Agency Task Force </a:t>
            </a:r>
            <a:br>
              <a:rPr lang="en-US" dirty="0"/>
            </a:br>
            <a:r>
              <a:rPr lang="en-US" dirty="0" smtClean="0"/>
              <a:t>Broad overview (continued) </a:t>
            </a:r>
            <a:endParaRPr lang="en-US" dirty="0"/>
          </a:p>
        </p:txBody>
      </p:sp>
      <p:sp>
        <p:nvSpPr>
          <p:cNvPr id="3" name="Content Placeholder 2"/>
          <p:cNvSpPr>
            <a:spLocks noGrp="1"/>
          </p:cNvSpPr>
          <p:nvPr>
            <p:ph idx="1"/>
          </p:nvPr>
        </p:nvSpPr>
        <p:spPr/>
        <p:txBody>
          <a:bodyPr>
            <a:normAutofit/>
          </a:bodyPr>
          <a:lstStyle/>
          <a:p>
            <a:pPr lvl="0"/>
            <a:r>
              <a:rPr lang="en-US" b="1" dirty="0" smtClean="0"/>
              <a:t>Innovative</a:t>
            </a:r>
            <a:r>
              <a:rPr lang="en-US" dirty="0" smtClean="0"/>
              <a:t> </a:t>
            </a:r>
            <a:r>
              <a:rPr lang="en-US" dirty="0"/>
              <a:t>solutions to pain management such as telemedicine, tele-mentoring, mobile apps </a:t>
            </a:r>
            <a:endParaRPr lang="en-US" dirty="0" smtClean="0"/>
          </a:p>
          <a:p>
            <a:pPr lvl="0"/>
            <a:r>
              <a:rPr lang="en-US" b="1" dirty="0" smtClean="0"/>
              <a:t>Research</a:t>
            </a:r>
            <a:r>
              <a:rPr lang="en-US" dirty="0" smtClean="0"/>
              <a:t> </a:t>
            </a:r>
            <a:r>
              <a:rPr lang="en-US" dirty="0"/>
              <a:t>is required to develop a better understanding of the mechanisms of pain, preventive measures, the use of innovative medical devices and medications </a:t>
            </a:r>
          </a:p>
          <a:p>
            <a:pPr lvl="0"/>
            <a:r>
              <a:rPr lang="en-US" b="1" dirty="0" smtClean="0"/>
              <a:t>Special </a:t>
            </a:r>
            <a:r>
              <a:rPr lang="en-US" b="1" dirty="0"/>
              <a:t>populations </a:t>
            </a:r>
            <a:r>
              <a:rPr lang="en-US" dirty="0"/>
              <a:t>are highlighted, including pediatric, women, older adults, American Indians/Alaskan Natives, active duty soldiers/veterans, sickle cell disease (as an example of a chronic relapsing condition</a:t>
            </a:r>
            <a:r>
              <a:rPr lang="en-US" dirty="0" smtClean="0"/>
              <a:t>).</a:t>
            </a:r>
          </a:p>
          <a:p>
            <a:pPr marL="0" lvl="0" indent="0">
              <a:buNone/>
            </a:pPr>
            <a:endParaRPr lang="en-US" dirty="0"/>
          </a:p>
        </p:txBody>
      </p:sp>
    </p:spTree>
    <p:extLst>
      <p:ext uri="{BB962C8B-B14F-4D97-AF65-F5344CB8AC3E}">
        <p14:creationId xmlns:p14="http://schemas.microsoft.com/office/powerpoint/2010/main" val="3837480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799"/>
            <a:ext cx="10650876" cy="1466066"/>
          </a:xfrm>
        </p:spPr>
        <p:txBody>
          <a:bodyPr>
            <a:normAutofit fontScale="90000"/>
          </a:bodyPr>
          <a:lstStyle/>
          <a:p>
            <a:pPr algn="ctr"/>
            <a:r>
              <a:rPr lang="en-US" dirty="0">
                <a:solidFill>
                  <a:schemeClr val="accent1">
                    <a:lumMod val="50000"/>
                  </a:schemeClr>
                </a:solidFill>
                <a:ea typeface="Verdana" panose="020B0604030504040204" pitchFamily="34" charset="0"/>
                <a:cs typeface="Verdana" panose="020B0604030504040204" pitchFamily="34" charset="0"/>
              </a:rPr>
              <a:t>Individualized Patient Care: </a:t>
            </a:r>
            <a:br>
              <a:rPr lang="en-US" dirty="0">
                <a:solidFill>
                  <a:schemeClr val="accent1">
                    <a:lumMod val="50000"/>
                  </a:schemeClr>
                </a:solidFill>
                <a:ea typeface="Verdana" panose="020B0604030504040204" pitchFamily="34" charset="0"/>
                <a:cs typeface="Verdana" panose="020B0604030504040204" pitchFamily="34" charset="0"/>
              </a:rPr>
            </a:br>
            <a:r>
              <a:rPr lang="en-US" dirty="0">
                <a:solidFill>
                  <a:schemeClr val="accent1">
                    <a:lumMod val="50000"/>
                  </a:schemeClr>
                </a:solidFill>
                <a:ea typeface="Verdana" panose="020B0604030504040204" pitchFamily="34" charset="0"/>
                <a:cs typeface="Verdana" panose="020B0604030504040204" pitchFamily="34" charset="0"/>
              </a:rPr>
              <a:t>Diagnostic Evaluation</a:t>
            </a:r>
            <a:br>
              <a:rPr lang="en-US" dirty="0">
                <a:solidFill>
                  <a:schemeClr val="accent1">
                    <a:lumMod val="50000"/>
                  </a:schemeClr>
                </a:solidFill>
                <a:ea typeface="Verdana" panose="020B0604030504040204" pitchFamily="34" charset="0"/>
                <a:cs typeface="Verdana" panose="020B0604030504040204" pitchFamily="34" charset="0"/>
              </a:rPr>
            </a:br>
            <a:r>
              <a:rPr lang="en-US" dirty="0">
                <a:solidFill>
                  <a:schemeClr val="accent1">
                    <a:lumMod val="50000"/>
                  </a:schemeClr>
                </a:solidFill>
                <a:ea typeface="Verdana" panose="020B0604030504040204" pitchFamily="34" charset="0"/>
                <a:cs typeface="Verdana" panose="020B0604030504040204" pitchFamily="34" charset="0"/>
              </a:rPr>
              <a:t>Multidisciplinary (as indicated) Treatment Plan </a:t>
            </a:r>
            <a:r>
              <a:rPr lang="en-US" dirty="0">
                <a:solidFill>
                  <a:schemeClr val="accent1">
                    <a:lumMod val="50000"/>
                  </a:schemeClr>
                </a:solidFill>
              </a:rPr>
              <a:t/>
            </a:r>
            <a:br>
              <a:rPr lang="en-US" dirty="0">
                <a:solidFill>
                  <a:schemeClr val="accent1">
                    <a:lumMod val="50000"/>
                  </a:schemeClr>
                </a:solidFill>
              </a:rPr>
            </a:br>
            <a:endParaRPr lang="en-US" dirty="0">
              <a:solidFill>
                <a:schemeClr val="accent1">
                  <a:lumMod val="50000"/>
                </a:schemeClr>
              </a:solidFill>
            </a:endParaRPr>
          </a:p>
        </p:txBody>
      </p:sp>
      <p:pic>
        <p:nvPicPr>
          <p:cNvPr id="4" name="Picture 3" descr="Individualized patient care consists of diagnostic evaluation that results in an integrative treatment plan that includes all necessary treatment options">
            <a:extLst>
              <a:ext uri="{FF2B5EF4-FFF2-40B4-BE49-F238E27FC236}">
                <a16:creationId xmlns:a16="http://schemas.microsoft.com/office/drawing/2014/main" xmlns="" id="{67D8493A-8C73-4EE3-A03D-ABD094FFC0CA}"/>
              </a:ext>
            </a:extLst>
          </p:cNvPr>
          <p:cNvPicPr/>
          <p:nvPr/>
        </p:nvPicPr>
        <p:blipFill rotWithShape="1">
          <a:blip r:embed="rId3">
            <a:extLst>
              <a:ext uri="{28A0092B-C50C-407E-A947-70E740481C1C}">
                <a14:useLocalDpi xmlns:a14="http://schemas.microsoft.com/office/drawing/2010/main" val="0"/>
              </a:ext>
            </a:extLst>
          </a:blip>
          <a:srcRect b="13909"/>
          <a:stretch/>
        </p:blipFill>
        <p:spPr bwMode="auto">
          <a:xfrm>
            <a:off x="1613045" y="1284270"/>
            <a:ext cx="8938516" cy="46130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60161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isk assessment, informed by a biopsychosocial approach, is critical to providing the best possible patient-centered outcome while simultaneously mitigating unnecessary opioid exposure">
            <a:extLst>
              <a:ext uri="{FF2B5EF4-FFF2-40B4-BE49-F238E27FC236}">
                <a16:creationId xmlns:a16="http://schemas.microsoft.com/office/drawing/2014/main" xmlns="" id="{C1DB517A-850A-4330-AA65-5DCAAAD096A5}"/>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9049" b="16459"/>
          <a:stretch/>
        </p:blipFill>
        <p:spPr bwMode="auto">
          <a:xfrm>
            <a:off x="1873321" y="1320800"/>
            <a:ext cx="7952198" cy="3791163"/>
          </a:xfrm>
          <a:prstGeom prst="rect">
            <a:avLst/>
          </a:prstGeom>
          <a:noFill/>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xmlns="" id="{52968A25-34EA-41E2-A4F5-12B7024CA786}"/>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accent1">
                    <a:lumMod val="50000"/>
                  </a:schemeClr>
                </a:solidFill>
                <a:ea typeface="Verdana" panose="020B0604030504040204" pitchFamily="34" charset="0"/>
                <a:cs typeface="Verdana" panose="020B0604030504040204" pitchFamily="34" charset="0"/>
              </a:rPr>
              <a:t>Risk Assessment for Risk-Benefit Analysis</a:t>
            </a:r>
            <a:endParaRPr lang="en-US" sz="2800" dirty="0">
              <a:solidFill>
                <a:schemeClr val="accent1">
                  <a:lumMod val="50000"/>
                </a:schemeClr>
              </a:solidFill>
            </a:endParaRPr>
          </a:p>
        </p:txBody>
      </p:sp>
    </p:spTree>
    <p:extLst>
      <p:ext uri="{BB962C8B-B14F-4D97-AF65-F5344CB8AC3E}">
        <p14:creationId xmlns:p14="http://schemas.microsoft.com/office/powerpoint/2010/main" val="34285868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xmlns="" id="{52968A25-34EA-41E2-A4F5-12B7024CA786}"/>
              </a:ext>
            </a:extLst>
          </p:cNvPr>
          <p:cNvSpPr txBox="1">
            <a:spLocks/>
          </p:cNvSpPr>
          <p:nvPr/>
        </p:nvSpPr>
        <p:spPr>
          <a:xfrm>
            <a:off x="513307" y="175788"/>
            <a:ext cx="1043178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EB871D"/>
                </a:solidFill>
                <a:latin typeface="Source Sans Pro SemiBold" panose="020B0604020202020204" pitchFamily="34" charset="0"/>
                <a:ea typeface="Verdana" panose="020B0604030504040204" pitchFamily="34" charset="0"/>
                <a:cs typeface="Verdana" panose="020B0604030504040204" pitchFamily="34" charset="0"/>
              </a:rPr>
              <a:t>Public Comments to the Task Force Affirm the Barriers Stigma Creates</a:t>
            </a:r>
            <a:endParaRPr lang="en-US" sz="2400" dirty="0">
              <a:solidFill>
                <a:srgbClr val="EB871D"/>
              </a:solidFill>
            </a:endParaRPr>
          </a:p>
        </p:txBody>
      </p:sp>
      <p:pic>
        <p:nvPicPr>
          <p:cNvPr id="46" name="Picture 2" descr="https://science.nichd.nih.gov/confluence/download/attachments/34472103/dhhs_logo_black.png?version=2&amp;modificationDate=1395866314000&amp;api=v2">
            <a:extLst>
              <a:ext uri="{FF2B5EF4-FFF2-40B4-BE49-F238E27FC236}">
                <a16:creationId xmlns:a16="http://schemas.microsoft.com/office/drawing/2014/main" xmlns="" id="{9F8220BB-0E25-4898-B361-1915A5AD7CA9}"/>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69272" y="4804078"/>
            <a:ext cx="1613151" cy="16120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Excerpts from five different public comments are provided">
            <a:extLst>
              <a:ext uri="{FF2B5EF4-FFF2-40B4-BE49-F238E27FC236}">
                <a16:creationId xmlns:a16="http://schemas.microsoft.com/office/drawing/2014/main" xmlns="" id="{42118A89-5538-413A-BDF6-2205727C7AA3}"/>
              </a:ext>
            </a:extLst>
          </p:cNvPr>
          <p:cNvPicPr/>
          <p:nvPr/>
        </p:nvPicPr>
        <p:blipFill rotWithShape="1">
          <a:blip r:embed="rId4">
            <a:extLst>
              <a:ext uri="{28A0092B-C50C-407E-A947-70E740481C1C}">
                <a14:useLocalDpi xmlns:a14="http://schemas.microsoft.com/office/drawing/2010/main" val="0"/>
              </a:ext>
            </a:extLst>
          </a:blip>
          <a:srcRect b="10223"/>
          <a:stretch/>
        </p:blipFill>
        <p:spPr bwMode="auto">
          <a:xfrm>
            <a:off x="383059" y="1055651"/>
            <a:ext cx="11399364" cy="5653859"/>
          </a:xfrm>
          <a:prstGeom prst="rect">
            <a:avLst/>
          </a:prstGeom>
          <a:noFill/>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xmlns="" id="{4154FCA9-4979-4BA6-811C-A7D63C8E044E}"/>
              </a:ext>
            </a:extLst>
          </p:cNvPr>
          <p:cNvSpPr/>
          <p:nvPr/>
        </p:nvSpPr>
        <p:spPr>
          <a:xfrm>
            <a:off x="0" y="0"/>
            <a:ext cx="2432304" cy="106218"/>
          </a:xfrm>
          <a:prstGeom prst="rect">
            <a:avLst/>
          </a:prstGeom>
          <a:solidFill>
            <a:srgbClr val="8267A8"/>
          </a:solidFill>
          <a:ln>
            <a:solidFill>
              <a:srgbClr val="8267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010772E-816F-43E4-8E50-732A48888BBA}"/>
              </a:ext>
            </a:extLst>
          </p:cNvPr>
          <p:cNvSpPr/>
          <p:nvPr/>
        </p:nvSpPr>
        <p:spPr>
          <a:xfrm>
            <a:off x="2432304" y="0"/>
            <a:ext cx="2432304" cy="106218"/>
          </a:xfrm>
          <a:prstGeom prst="rect">
            <a:avLst/>
          </a:prstGeom>
          <a:solidFill>
            <a:srgbClr val="518FAB"/>
          </a:solidFill>
          <a:ln>
            <a:solidFill>
              <a:srgbClr val="518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18FAB"/>
              </a:solidFill>
            </a:endParaRPr>
          </a:p>
        </p:txBody>
      </p:sp>
      <p:sp>
        <p:nvSpPr>
          <p:cNvPr id="14" name="Rectangle 13">
            <a:extLst>
              <a:ext uri="{FF2B5EF4-FFF2-40B4-BE49-F238E27FC236}">
                <a16:creationId xmlns:a16="http://schemas.microsoft.com/office/drawing/2014/main" xmlns="" id="{9351196C-4012-4EB8-9190-F31641006065}"/>
              </a:ext>
            </a:extLst>
          </p:cNvPr>
          <p:cNvSpPr/>
          <p:nvPr/>
        </p:nvSpPr>
        <p:spPr>
          <a:xfrm>
            <a:off x="4879848" y="0"/>
            <a:ext cx="2432304" cy="106218"/>
          </a:xfrm>
          <a:prstGeom prst="rect">
            <a:avLst/>
          </a:prstGeom>
          <a:solidFill>
            <a:srgbClr val="8DC1D9"/>
          </a:solidFill>
          <a:ln>
            <a:solidFill>
              <a:srgbClr val="8DC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E2DB2D6C-108C-4A2A-8DDC-D4A02873F0E9}"/>
              </a:ext>
            </a:extLst>
          </p:cNvPr>
          <p:cNvSpPr/>
          <p:nvPr/>
        </p:nvSpPr>
        <p:spPr>
          <a:xfrm>
            <a:off x="7327392" y="0"/>
            <a:ext cx="2432304" cy="106218"/>
          </a:xfrm>
          <a:prstGeom prst="rect">
            <a:avLst/>
          </a:prstGeom>
          <a:solidFill>
            <a:srgbClr val="EB871D"/>
          </a:solidFill>
          <a:ln>
            <a:solidFill>
              <a:srgbClr val="EB8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A25892F-3800-4D9E-A0C5-B4527822711B}"/>
              </a:ext>
            </a:extLst>
          </p:cNvPr>
          <p:cNvSpPr/>
          <p:nvPr/>
        </p:nvSpPr>
        <p:spPr>
          <a:xfrm>
            <a:off x="9759696" y="0"/>
            <a:ext cx="2432304" cy="106218"/>
          </a:xfrm>
          <a:prstGeom prst="rect">
            <a:avLst/>
          </a:prstGeom>
          <a:solidFill>
            <a:srgbClr val="E8B75A"/>
          </a:solidFill>
          <a:ln>
            <a:solidFill>
              <a:srgbClr val="E8B7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B75A"/>
              </a:solidFill>
            </a:endParaRPr>
          </a:p>
        </p:txBody>
      </p:sp>
    </p:spTree>
    <p:extLst>
      <p:ext uri="{BB962C8B-B14F-4D97-AF65-F5344CB8AC3E}">
        <p14:creationId xmlns:p14="http://schemas.microsoft.com/office/powerpoint/2010/main" val="41496395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ublic, patient, provider, and policy-maker education is critical to the delivery of effective, patient-centered pain care and reducing the risk associated with prescription opioids">
            <a:extLst>
              <a:ext uri="{FF2B5EF4-FFF2-40B4-BE49-F238E27FC236}">
                <a16:creationId xmlns:a16="http://schemas.microsoft.com/office/drawing/2014/main" xmlns="" id="{8642469A-61E4-4D1E-8691-A4EFC5F84B44}"/>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rcRect b="14330"/>
          <a:stretch/>
        </p:blipFill>
        <p:spPr bwMode="auto">
          <a:xfrm>
            <a:off x="2794571" y="1407559"/>
            <a:ext cx="6811766" cy="4428162"/>
          </a:xfrm>
          <a:prstGeom prst="rect">
            <a:avLst/>
          </a:prstGeom>
          <a:noFill/>
          <a:ln>
            <a:noFill/>
          </a:ln>
          <a:extLst>
            <a:ext uri="{53640926-AAD7-44D8-BBD7-CCE9431645EC}">
              <a14:shadowObscured xmlns:a14="http://schemas.microsoft.com/office/drawing/2010/main"/>
            </a:ext>
          </a:extLst>
        </p:spPr>
      </p:pic>
      <p:sp>
        <p:nvSpPr>
          <p:cNvPr id="5" name="Title 1">
            <a:extLst>
              <a:ext uri="{FF2B5EF4-FFF2-40B4-BE49-F238E27FC236}">
                <a16:creationId xmlns:a16="http://schemas.microsoft.com/office/drawing/2014/main" xmlns="" id="{52968A25-34EA-41E2-A4F5-12B7024CA786}"/>
              </a:ext>
            </a:extLst>
          </p:cNvPr>
          <p:cNvSpPr txBox="1">
            <a:spLocks noGrp="1"/>
          </p:cNvSpPr>
          <p:nvPr>
            <p:ph type="title"/>
          </p:nvPr>
        </p:nvSpPr>
        <p:spPr>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accent1">
                    <a:lumMod val="50000"/>
                  </a:schemeClr>
                </a:solidFill>
                <a:ea typeface="Verdana" panose="020B0604030504040204" pitchFamily="34" charset="0"/>
                <a:cs typeface="Verdana" panose="020B0604030504040204" pitchFamily="34" charset="0"/>
              </a:rPr>
              <a:t>Education Is Critical to the Delivery of </a:t>
            </a:r>
            <a:r>
              <a:rPr lang="en-US" sz="2800" dirty="0" smtClean="0">
                <a:solidFill>
                  <a:schemeClr val="accent1">
                    <a:lumMod val="50000"/>
                  </a:schemeClr>
                </a:solidFill>
                <a:ea typeface="Verdana" panose="020B0604030504040204" pitchFamily="34" charset="0"/>
                <a:cs typeface="Verdana" panose="020B0604030504040204" pitchFamily="34" charset="0"/>
              </a:rPr>
              <a:t>Effective </a:t>
            </a:r>
            <a:br>
              <a:rPr lang="en-US" sz="2800" dirty="0" smtClean="0">
                <a:solidFill>
                  <a:schemeClr val="accent1">
                    <a:lumMod val="50000"/>
                  </a:schemeClr>
                </a:solidFill>
                <a:ea typeface="Verdana" panose="020B0604030504040204" pitchFamily="34" charset="0"/>
                <a:cs typeface="Verdana" panose="020B0604030504040204" pitchFamily="34" charset="0"/>
              </a:rPr>
            </a:br>
            <a:r>
              <a:rPr lang="en-US" sz="2800" dirty="0" smtClean="0">
                <a:solidFill>
                  <a:schemeClr val="accent1">
                    <a:lumMod val="50000"/>
                  </a:schemeClr>
                </a:solidFill>
                <a:ea typeface="Verdana" panose="020B0604030504040204" pitchFamily="34" charset="0"/>
                <a:cs typeface="Verdana" panose="020B0604030504040204" pitchFamily="34" charset="0"/>
              </a:rPr>
              <a:t>Patient-Centered </a:t>
            </a:r>
            <a:r>
              <a:rPr lang="en-US" sz="2800" dirty="0">
                <a:solidFill>
                  <a:schemeClr val="accent1">
                    <a:lumMod val="50000"/>
                  </a:schemeClr>
                </a:solidFill>
                <a:ea typeface="Verdana" panose="020B0604030504040204" pitchFamily="34" charset="0"/>
                <a:cs typeface="Verdana" panose="020B0604030504040204" pitchFamily="34" charset="0"/>
              </a:rPr>
              <a:t>Pain Care and </a:t>
            </a:r>
            <a:r>
              <a:rPr lang="en-US" sz="2800" dirty="0" smtClean="0">
                <a:solidFill>
                  <a:schemeClr val="accent1">
                    <a:lumMod val="50000"/>
                  </a:schemeClr>
                </a:solidFill>
                <a:ea typeface="Verdana" panose="020B0604030504040204" pitchFamily="34" charset="0"/>
                <a:cs typeface="Verdana" panose="020B0604030504040204" pitchFamily="34" charset="0"/>
              </a:rPr>
              <a:t/>
            </a:r>
            <a:br>
              <a:rPr lang="en-US" sz="2800" dirty="0" smtClean="0">
                <a:solidFill>
                  <a:schemeClr val="accent1">
                    <a:lumMod val="50000"/>
                  </a:schemeClr>
                </a:solidFill>
                <a:ea typeface="Verdana" panose="020B0604030504040204" pitchFamily="34" charset="0"/>
                <a:cs typeface="Verdana" panose="020B0604030504040204" pitchFamily="34" charset="0"/>
              </a:rPr>
            </a:br>
            <a:r>
              <a:rPr lang="en-US" sz="2800" dirty="0" smtClean="0">
                <a:solidFill>
                  <a:schemeClr val="accent1">
                    <a:lumMod val="50000"/>
                  </a:schemeClr>
                </a:solidFill>
                <a:ea typeface="Verdana" panose="020B0604030504040204" pitchFamily="34" charset="0"/>
                <a:cs typeface="Verdana" panose="020B0604030504040204" pitchFamily="34" charset="0"/>
              </a:rPr>
              <a:t>Reducing </a:t>
            </a:r>
            <a:r>
              <a:rPr lang="en-US" sz="2800" dirty="0">
                <a:solidFill>
                  <a:schemeClr val="accent1">
                    <a:lumMod val="50000"/>
                  </a:schemeClr>
                </a:solidFill>
                <a:ea typeface="Verdana" panose="020B0604030504040204" pitchFamily="34" charset="0"/>
                <a:cs typeface="Verdana" panose="020B0604030504040204" pitchFamily="34" charset="0"/>
              </a:rPr>
              <a:t>the Risk Associated With Prescription Opioids</a:t>
            </a:r>
            <a:endParaRPr lang="en-US" sz="2800" dirty="0">
              <a:solidFill>
                <a:schemeClr val="accent1">
                  <a:lumMod val="50000"/>
                </a:schemeClr>
              </a:solidFill>
            </a:endParaRPr>
          </a:p>
        </p:txBody>
      </p:sp>
    </p:spTree>
    <p:extLst>
      <p:ext uri="{BB962C8B-B14F-4D97-AF65-F5344CB8AC3E}">
        <p14:creationId xmlns:p14="http://schemas.microsoft.com/office/powerpoint/2010/main" val="38706930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786027"/>
          </a:xfrm>
        </p:spPr>
        <p:txBody>
          <a:bodyPr>
            <a:normAutofit fontScale="90000"/>
          </a:bodyPr>
          <a:lstStyle/>
          <a:p>
            <a:pPr algn="ctr"/>
            <a:r>
              <a:rPr lang="en-US" dirty="0" smtClean="0">
                <a:solidFill>
                  <a:srgbClr val="7030A0"/>
                </a:solidFill>
              </a:rPr>
              <a:t>Access to care: </a:t>
            </a:r>
            <a:br>
              <a:rPr lang="en-US" dirty="0" smtClean="0">
                <a:solidFill>
                  <a:srgbClr val="7030A0"/>
                </a:solidFill>
              </a:rPr>
            </a:br>
            <a:r>
              <a:rPr lang="en-US" sz="2700" dirty="0" smtClean="0"/>
              <a:t>Improved </a:t>
            </a:r>
            <a:r>
              <a:rPr lang="en-US" sz="2700" dirty="0"/>
              <a:t>Insurance Coverage and </a:t>
            </a:r>
            <a:r>
              <a:rPr lang="en-US" sz="2700" dirty="0" smtClean="0"/>
              <a:t>Payment</a:t>
            </a:r>
            <a:endParaRPr lang="en-US" sz="2700" dirty="0"/>
          </a:p>
        </p:txBody>
      </p:sp>
      <p:sp>
        <p:nvSpPr>
          <p:cNvPr id="3" name="Content Placeholder 2"/>
          <p:cNvSpPr>
            <a:spLocks noGrp="1"/>
          </p:cNvSpPr>
          <p:nvPr>
            <p:ph idx="1"/>
          </p:nvPr>
        </p:nvSpPr>
        <p:spPr>
          <a:xfrm>
            <a:off x="609600" y="963826"/>
            <a:ext cx="7854778" cy="4917989"/>
          </a:xfrm>
        </p:spPr>
        <p:txBody>
          <a:bodyPr>
            <a:noAutofit/>
          </a:bodyPr>
          <a:lstStyle/>
          <a:p>
            <a:endParaRPr lang="en-US" sz="2000" dirty="0"/>
          </a:p>
          <a:p>
            <a:endParaRPr lang="en-US" sz="2000" dirty="0" smtClean="0"/>
          </a:p>
          <a:p>
            <a:endParaRPr lang="en-US" sz="2000" dirty="0" smtClean="0"/>
          </a:p>
          <a:p>
            <a:endParaRPr lang="en-US" sz="2000" dirty="0"/>
          </a:p>
        </p:txBody>
      </p:sp>
      <p:pic>
        <p:nvPicPr>
          <p:cNvPr id="4" name="Picture 2" descr="Image result for insurance coverage with pain care"/>
          <p:cNvPicPr>
            <a:picLocks noChangeAspect="1" noChangeArrowheads="1"/>
          </p:cNvPicPr>
          <p:nvPr/>
        </p:nvPicPr>
        <p:blipFill rotWithShape="1">
          <a:blip r:embed="rId3">
            <a:extLst>
              <a:ext uri="{28A0092B-C50C-407E-A947-70E740481C1C}">
                <a14:useLocalDpi xmlns:a14="http://schemas.microsoft.com/office/drawing/2010/main" val="0"/>
              </a:ext>
            </a:extLst>
          </a:blip>
          <a:srcRect l="59154" t="27774" r="23268" b="28460"/>
          <a:stretch/>
        </p:blipFill>
        <p:spPr bwMode="auto">
          <a:xfrm>
            <a:off x="8917459" y="1324368"/>
            <a:ext cx="2849491" cy="3041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6518" y="1139016"/>
            <a:ext cx="8760941" cy="4647426"/>
          </a:xfrm>
          <a:prstGeom prst="rect">
            <a:avLst/>
          </a:prstGeom>
        </p:spPr>
        <p:txBody>
          <a:bodyPr wrap="square">
            <a:spAutoFit/>
          </a:bodyPr>
          <a:lstStyle/>
          <a:p>
            <a:r>
              <a:rPr lang="en-US" sz="2000" b="1" dirty="0"/>
              <a:t>Barriers</a:t>
            </a:r>
          </a:p>
          <a:p>
            <a:pPr marL="342900" indent="-342900">
              <a:buFont typeface="Arial" panose="020B0604020202020204" pitchFamily="34" charset="0"/>
              <a:buChar char="•"/>
            </a:pPr>
            <a:r>
              <a:rPr lang="en-US" sz="2000" dirty="0"/>
              <a:t>Covered services further limited through prior authorization, condition requirements, visit limits and referral requirements</a:t>
            </a:r>
          </a:p>
          <a:p>
            <a:pPr marL="342900" indent="-342900">
              <a:buFont typeface="Arial" panose="020B0604020202020204" pitchFamily="34" charset="0"/>
              <a:buChar char="•"/>
            </a:pPr>
            <a:r>
              <a:rPr lang="en-US" sz="2000" dirty="0"/>
              <a:t>Non-pharmacological treatments for pain – </a:t>
            </a:r>
          </a:p>
          <a:p>
            <a:pPr lvl="1"/>
            <a:r>
              <a:rPr lang="en-US" dirty="0"/>
              <a:t>Commonly covered – e.g. PT/OT  </a:t>
            </a:r>
          </a:p>
          <a:p>
            <a:pPr lvl="1"/>
            <a:r>
              <a:rPr lang="en-US" dirty="0"/>
              <a:t>Limited coverage – e.g. acupuncture, behavioral health interventions</a:t>
            </a:r>
          </a:p>
          <a:p>
            <a:pPr marL="342900" indent="-342900">
              <a:buFont typeface="Arial" panose="020B0604020202020204" pitchFamily="34" charset="0"/>
              <a:buChar char="•"/>
            </a:pPr>
            <a:r>
              <a:rPr lang="en-US" sz="2000" dirty="0"/>
              <a:t>Insurance Coverage for Complex Pain Management </a:t>
            </a:r>
            <a:r>
              <a:rPr lang="en-US" sz="2000" dirty="0" smtClean="0"/>
              <a:t>Situations</a:t>
            </a:r>
          </a:p>
          <a:p>
            <a:pPr marL="342900" indent="-342900">
              <a:buFont typeface="Arial" panose="020B0604020202020204" pitchFamily="34" charset="0"/>
              <a:buChar char="•"/>
            </a:pPr>
            <a:endParaRPr lang="en-US" sz="2000" dirty="0"/>
          </a:p>
          <a:p>
            <a:r>
              <a:rPr lang="en-US" sz="2000" b="1" dirty="0"/>
              <a:t>Needs</a:t>
            </a:r>
          </a:p>
          <a:p>
            <a:pPr marL="342900" indent="-342900">
              <a:buFont typeface="Arial" panose="020B0604020202020204" pitchFamily="34" charset="0"/>
              <a:buChar char="•"/>
            </a:pPr>
            <a:r>
              <a:rPr lang="en-US" sz="2000" dirty="0"/>
              <a:t>More time and resources for assessment and multimodal treatment plan</a:t>
            </a:r>
          </a:p>
          <a:p>
            <a:pPr marL="342900" indent="-342900">
              <a:buFont typeface="Arial" panose="020B0604020202020204" pitchFamily="34" charset="0"/>
              <a:buChar char="•"/>
            </a:pPr>
            <a:r>
              <a:rPr lang="en-US" sz="2000" dirty="0"/>
              <a:t>Align payer guidelines with current clinical guidelines, including non-opioid pharmacologic therapies</a:t>
            </a:r>
          </a:p>
          <a:p>
            <a:pPr marL="342900" indent="-342900">
              <a:buFont typeface="Arial" panose="020B0604020202020204" pitchFamily="34" charset="0"/>
              <a:buChar char="•"/>
            </a:pPr>
            <a:r>
              <a:rPr lang="en-US" sz="2000" dirty="0"/>
              <a:t>Complex management of pain code</a:t>
            </a:r>
          </a:p>
          <a:p>
            <a:endParaRPr lang="en-US" sz="2000" dirty="0"/>
          </a:p>
          <a:p>
            <a:endParaRPr lang="en-US" sz="2000" dirty="0"/>
          </a:p>
        </p:txBody>
      </p:sp>
    </p:spTree>
    <p:extLst>
      <p:ext uri="{BB962C8B-B14F-4D97-AF65-F5344CB8AC3E}">
        <p14:creationId xmlns:p14="http://schemas.microsoft.com/office/powerpoint/2010/main" val="4166769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Office of the Assistant Secretary for Health</a:t>
            </a:r>
            <a:endParaRPr lang="en-US" dirty="0"/>
          </a:p>
        </p:txBody>
      </p:sp>
      <p:sp>
        <p:nvSpPr>
          <p:cNvPr id="3" name="Content Placeholder 2"/>
          <p:cNvSpPr>
            <a:spLocks noGrp="1"/>
          </p:cNvSpPr>
          <p:nvPr>
            <p:ph sz="half" idx="1"/>
          </p:nvPr>
        </p:nvSpPr>
        <p:spPr>
          <a:xfrm>
            <a:off x="609600" y="1825625"/>
            <a:ext cx="5652657" cy="4000500"/>
          </a:xfrm>
        </p:spPr>
        <p:txBody>
          <a:bodyPr>
            <a:normAutofit/>
          </a:bodyPr>
          <a:lstStyle/>
          <a:p>
            <a:r>
              <a:rPr lang="en-US" dirty="0" smtClean="0"/>
              <a:t>ADM Brett P. </a:t>
            </a:r>
            <a:r>
              <a:rPr lang="en-US" dirty="0" err="1" smtClean="0"/>
              <a:t>Giroir</a:t>
            </a:r>
            <a:r>
              <a:rPr lang="en-US" dirty="0"/>
              <a:t>, M.D</a:t>
            </a:r>
            <a:r>
              <a:rPr lang="en-US" dirty="0" smtClean="0"/>
              <a:t>.</a:t>
            </a:r>
          </a:p>
          <a:p>
            <a:r>
              <a:rPr lang="en-US" dirty="0" smtClean="0"/>
              <a:t>Assistant </a:t>
            </a:r>
            <a:r>
              <a:rPr lang="en-US" dirty="0"/>
              <a:t>Secretary for </a:t>
            </a:r>
            <a:r>
              <a:rPr lang="en-US" dirty="0" smtClean="0"/>
              <a:t>Health</a:t>
            </a:r>
          </a:p>
          <a:p>
            <a:r>
              <a:rPr lang="en-US" dirty="0" smtClean="0"/>
              <a:t>Senior </a:t>
            </a:r>
            <a:r>
              <a:rPr lang="en-US" dirty="0"/>
              <a:t>Advisor to the </a:t>
            </a:r>
            <a:r>
              <a:rPr lang="en-US" dirty="0" smtClean="0"/>
              <a:t>HHS Secretary for Opioid Policy</a:t>
            </a:r>
          </a:p>
        </p:txBody>
      </p:sp>
      <p:pic>
        <p:nvPicPr>
          <p:cNvPr id="3074" name="Picture 2" descr="ADM Brett P. Giroir, M.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1252" y="1320800"/>
            <a:ext cx="3200400" cy="400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1069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Access to care: </a:t>
            </a:r>
            <a:br>
              <a:rPr lang="en-US" dirty="0" smtClean="0">
                <a:solidFill>
                  <a:srgbClr val="FF0000"/>
                </a:solidFill>
              </a:rPr>
            </a:br>
            <a:r>
              <a:rPr lang="en-US" dirty="0" smtClean="0"/>
              <a:t>Workforce </a:t>
            </a:r>
            <a:endParaRPr lang="en-US" dirty="0"/>
          </a:p>
        </p:txBody>
      </p:sp>
      <p:sp>
        <p:nvSpPr>
          <p:cNvPr id="3" name="Content Placeholder 2"/>
          <p:cNvSpPr>
            <a:spLocks noGrp="1"/>
          </p:cNvSpPr>
          <p:nvPr>
            <p:ph idx="1"/>
          </p:nvPr>
        </p:nvSpPr>
        <p:spPr>
          <a:xfrm>
            <a:off x="609600" y="1498601"/>
            <a:ext cx="7249297" cy="4368799"/>
          </a:xfrm>
        </p:spPr>
        <p:txBody>
          <a:bodyPr>
            <a:normAutofit/>
          </a:bodyPr>
          <a:lstStyle/>
          <a:p>
            <a:r>
              <a:rPr lang="en-US" dirty="0" smtClean="0"/>
              <a:t>Shortage </a:t>
            </a:r>
            <a:r>
              <a:rPr lang="en-US" dirty="0"/>
              <a:t>of clinicians </a:t>
            </a:r>
            <a:r>
              <a:rPr lang="en-US" dirty="0" smtClean="0"/>
              <a:t>who </a:t>
            </a:r>
            <a:r>
              <a:rPr lang="en-US" dirty="0"/>
              <a:t>specialize in </a:t>
            </a:r>
            <a:r>
              <a:rPr lang="en-US" dirty="0" smtClean="0"/>
              <a:t>pain and </a:t>
            </a:r>
            <a:r>
              <a:rPr lang="en-US" dirty="0"/>
              <a:t>multidisciplinary pain management teams </a:t>
            </a:r>
            <a:r>
              <a:rPr lang="en-US" dirty="0" smtClean="0"/>
              <a:t> </a:t>
            </a:r>
          </a:p>
          <a:p>
            <a:r>
              <a:rPr lang="en-US" b="1" dirty="0" smtClean="0"/>
              <a:t>Recommendation:</a:t>
            </a:r>
            <a:r>
              <a:rPr lang="en-US" dirty="0" smtClean="0"/>
              <a:t> </a:t>
            </a:r>
            <a:r>
              <a:rPr lang="en-US" dirty="0"/>
              <a:t>Expand clinician </a:t>
            </a:r>
            <a:r>
              <a:rPr lang="en-US" dirty="0" smtClean="0"/>
              <a:t>training, professional </a:t>
            </a:r>
            <a:r>
              <a:rPr lang="en-US" dirty="0"/>
              <a:t>school curricula, postgraduate training programs, and continuing education courses</a:t>
            </a:r>
            <a:r>
              <a:rPr lang="en-US" dirty="0" smtClean="0"/>
              <a:t>.</a:t>
            </a:r>
            <a:endParaRPr lang="en-US" dirty="0"/>
          </a:p>
          <a:p>
            <a:pPr lvl="0"/>
            <a:r>
              <a:rPr lang="en-US" b="1" dirty="0" smtClean="0"/>
              <a:t>Recommendation: </a:t>
            </a:r>
            <a:r>
              <a:rPr lang="en-US" dirty="0"/>
              <a:t>Expand the availability of clinician </a:t>
            </a:r>
            <a:r>
              <a:rPr lang="en-US" dirty="0" smtClean="0"/>
              <a:t>specialists</a:t>
            </a:r>
          </a:p>
          <a:p>
            <a:pPr lvl="0"/>
            <a:r>
              <a:rPr lang="en-US" b="1" dirty="0" smtClean="0"/>
              <a:t>Recommendation: </a:t>
            </a:r>
            <a:r>
              <a:rPr lang="en-US" dirty="0"/>
              <a:t>Encourage and incentivize the creation of multidisciplinary pain management teams and programs as centers of </a:t>
            </a:r>
            <a:r>
              <a:rPr lang="en-US" dirty="0" smtClean="0"/>
              <a:t>excellence</a:t>
            </a:r>
            <a:endParaRPr lang="en-US" dirty="0"/>
          </a:p>
        </p:txBody>
      </p:sp>
      <p:pic>
        <p:nvPicPr>
          <p:cNvPr id="4" name="Picture 3"/>
          <p:cNvPicPr>
            <a:picLocks noChangeAspect="1"/>
          </p:cNvPicPr>
          <p:nvPr/>
        </p:nvPicPr>
        <p:blipFill rotWithShape="1">
          <a:blip r:embed="rId3"/>
          <a:srcRect l="30625" t="36426" r="57639" b="30473"/>
          <a:stretch/>
        </p:blipFill>
        <p:spPr>
          <a:xfrm>
            <a:off x="8382686" y="1634524"/>
            <a:ext cx="2803418" cy="3135183"/>
          </a:xfrm>
          <a:prstGeom prst="rect">
            <a:avLst/>
          </a:prstGeom>
        </p:spPr>
      </p:pic>
    </p:spTree>
    <p:extLst>
      <p:ext uri="{BB962C8B-B14F-4D97-AF65-F5344CB8AC3E}">
        <p14:creationId xmlns:p14="http://schemas.microsoft.com/office/powerpoint/2010/main" val="1621071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7030A0"/>
                </a:solidFill>
              </a:rPr>
              <a:t>Concerns about Forced Tapers and Patient Abandonment due to misapplication and misinterpretation</a:t>
            </a:r>
            <a:endParaRPr lang="en-US" dirty="0">
              <a:solidFill>
                <a:srgbClr val="7030A0"/>
              </a:solidFill>
            </a:endParaRPr>
          </a:p>
        </p:txBody>
      </p:sp>
      <p:sp>
        <p:nvSpPr>
          <p:cNvPr id="3" name="Content Placeholder 2"/>
          <p:cNvSpPr>
            <a:spLocks noGrp="1"/>
          </p:cNvSpPr>
          <p:nvPr>
            <p:ph idx="1"/>
          </p:nvPr>
        </p:nvSpPr>
        <p:spPr/>
        <p:txBody>
          <a:bodyPr/>
          <a:lstStyle/>
          <a:p>
            <a:r>
              <a:rPr lang="en-US" b="1" dirty="0" smtClean="0"/>
              <a:t>FDA Safety Announcement, April </a:t>
            </a:r>
            <a:r>
              <a:rPr lang="en-US" b="1" dirty="0"/>
              <a:t>9, 2019 </a:t>
            </a:r>
            <a:endParaRPr lang="en-US" b="1" dirty="0" smtClean="0"/>
          </a:p>
          <a:p>
            <a:pPr marL="533386" lvl="1" indent="0">
              <a:buNone/>
            </a:pPr>
            <a:r>
              <a:rPr lang="en-US" dirty="0"/>
              <a:t>FDA identifies harm reported from sudden discontinuation of opioid pain medicines and requires label changes to guide prescribers on gradual, individualized </a:t>
            </a:r>
            <a:r>
              <a:rPr lang="en-US" dirty="0" smtClean="0"/>
              <a:t>tapering </a:t>
            </a:r>
          </a:p>
          <a:p>
            <a:pPr marL="533386" lvl="1" indent="0">
              <a:buNone/>
            </a:pPr>
            <a:r>
              <a:rPr lang="en-US" sz="1800" dirty="0" smtClean="0"/>
              <a:t>(</a:t>
            </a:r>
            <a:r>
              <a:rPr lang="en-US" sz="1800" dirty="0" smtClean="0">
                <a:hlinkClick r:id="rId3"/>
              </a:rPr>
              <a:t>https://www.fda.gov/drugs/drug-safety-and-availability/fda-identifies-harm-reported-sudden-discontinuation-opioid-pain-medicines-and-requires-label-changes</a:t>
            </a:r>
            <a:r>
              <a:rPr lang="en-US" sz="1800" dirty="0" smtClean="0"/>
              <a:t>)</a:t>
            </a:r>
            <a:r>
              <a:rPr lang="en-US" dirty="0" smtClean="0"/>
              <a:t> </a:t>
            </a:r>
            <a:endParaRPr lang="en-US" dirty="0"/>
          </a:p>
          <a:p>
            <a:endParaRPr lang="en-US" b="1" dirty="0" smtClean="0"/>
          </a:p>
          <a:p>
            <a:r>
              <a:rPr lang="en-US" b="1" dirty="0" smtClean="0"/>
              <a:t>CDC NEJM Perspective, April </a:t>
            </a:r>
            <a:r>
              <a:rPr lang="en-US" b="1" dirty="0"/>
              <a:t>24, 2019 </a:t>
            </a:r>
          </a:p>
          <a:p>
            <a:pPr marL="533386" lvl="1" indent="0">
              <a:buNone/>
            </a:pPr>
            <a:r>
              <a:rPr lang="en-US" dirty="0" smtClean="0"/>
              <a:t>No </a:t>
            </a:r>
            <a:r>
              <a:rPr lang="en-US" dirty="0"/>
              <a:t>Shortcuts to Safer Opioid </a:t>
            </a:r>
            <a:r>
              <a:rPr lang="en-US" dirty="0" smtClean="0"/>
              <a:t>Prescribing </a:t>
            </a:r>
          </a:p>
          <a:p>
            <a:pPr marL="533386" lvl="1" indent="0">
              <a:buNone/>
            </a:pPr>
            <a:r>
              <a:rPr lang="en-US" sz="1800" dirty="0">
                <a:hlinkClick r:id="rId4"/>
              </a:rPr>
              <a:t>(</a:t>
            </a:r>
            <a:r>
              <a:rPr lang="en-US" sz="1800" dirty="0" smtClean="0">
                <a:hlinkClick r:id="rId4"/>
              </a:rPr>
              <a:t>https</a:t>
            </a:r>
            <a:r>
              <a:rPr lang="en-US" sz="1800" dirty="0">
                <a:hlinkClick r:id="rId4"/>
              </a:rPr>
              <a:t>://</a:t>
            </a:r>
            <a:r>
              <a:rPr lang="en-US" sz="1800" dirty="0" smtClean="0">
                <a:hlinkClick r:id="rId4"/>
              </a:rPr>
              <a:t>www.nejm.org/doi/full/10.1056/NEJMp1904190</a:t>
            </a:r>
            <a:r>
              <a:rPr lang="en-US" sz="1800" dirty="0"/>
              <a:t>)</a:t>
            </a:r>
          </a:p>
        </p:txBody>
      </p:sp>
    </p:spTree>
    <p:extLst>
      <p:ext uri="{BB962C8B-B14F-4D97-AF65-F5344CB8AC3E}">
        <p14:creationId xmlns:p14="http://schemas.microsoft.com/office/powerpoint/2010/main" val="2464940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normAutofit/>
          </a:bodyPr>
          <a:lstStyle/>
          <a:p>
            <a:r>
              <a:rPr lang="en-US" dirty="0"/>
              <a:t>Goal: “Strike a Balance</a:t>
            </a:r>
            <a:r>
              <a:rPr lang="en-US" dirty="0" smtClean="0"/>
              <a:t>” and address both public health crisis</a:t>
            </a:r>
            <a:endParaRPr lang="en-US" dirty="0"/>
          </a:p>
        </p:txBody>
      </p:sp>
      <p:sp>
        <p:nvSpPr>
          <p:cNvPr id="3" name="Content Placeholder 2"/>
          <p:cNvSpPr>
            <a:spLocks noGrp="1"/>
          </p:cNvSpPr>
          <p:nvPr>
            <p:ph sz="half" idx="1"/>
          </p:nvPr>
        </p:nvSpPr>
        <p:spPr/>
        <p:txBody>
          <a:bodyPr>
            <a:normAutofit/>
          </a:bodyPr>
          <a:lstStyle/>
          <a:p>
            <a:r>
              <a:rPr lang="en-US" sz="2400" dirty="0"/>
              <a:t>Important to balance the need to end the devastating effects of opioid misuse while also ensuring that pain patients can work with their doctors to develop an integrative pain treatment plan that </a:t>
            </a:r>
            <a:r>
              <a:rPr lang="en-US" sz="2400" b="1" dirty="0"/>
              <a:t>optimizes function, quality of life, and productivity.</a:t>
            </a:r>
          </a:p>
          <a:p>
            <a:endParaRPr lang="en-US" dirty="0"/>
          </a:p>
          <a:p>
            <a:pPr marL="0" indent="0">
              <a:buNone/>
            </a:pPr>
            <a:endParaRPr lang="en-US" dirty="0" smtClean="0"/>
          </a:p>
        </p:txBody>
      </p:sp>
      <p:graphicFrame>
        <p:nvGraphicFramePr>
          <p:cNvPr id="7" name="Content Placeholder 6"/>
          <p:cNvGraphicFramePr>
            <a:graphicFrameLocks noGrp="1"/>
          </p:cNvGraphicFramePr>
          <p:nvPr>
            <p:ph sz="half" idx="2"/>
            <p:extLst/>
          </p:nvPr>
        </p:nvGraphicFramePr>
        <p:xfrm>
          <a:off x="6477000" y="1371600"/>
          <a:ext cx="3733800" cy="4433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536130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Reach Out</a:t>
            </a:r>
            <a:endParaRPr lang="en-US" dirty="0"/>
          </a:p>
        </p:txBody>
      </p:sp>
      <p:pic>
        <p:nvPicPr>
          <p:cNvPr id="6" name="Picture 5"/>
          <p:cNvPicPr>
            <a:picLocks noChangeAspect="1"/>
          </p:cNvPicPr>
          <p:nvPr/>
        </p:nvPicPr>
        <p:blipFill>
          <a:blip r:embed="rId3"/>
          <a:stretch>
            <a:fillRect/>
          </a:stretch>
        </p:blipFill>
        <p:spPr>
          <a:xfrm>
            <a:off x="6702619" y="2281903"/>
            <a:ext cx="3429353" cy="3183301"/>
          </a:xfrm>
          <a:prstGeom prst="rect">
            <a:avLst/>
          </a:prstGeom>
        </p:spPr>
      </p:pic>
      <p:pic>
        <p:nvPicPr>
          <p:cNvPr id="7" name="Picture 6"/>
          <p:cNvPicPr>
            <a:picLocks noChangeAspect="1"/>
          </p:cNvPicPr>
          <p:nvPr/>
        </p:nvPicPr>
        <p:blipFill>
          <a:blip r:embed="rId4"/>
          <a:stretch>
            <a:fillRect/>
          </a:stretch>
        </p:blipFill>
        <p:spPr>
          <a:xfrm>
            <a:off x="726067" y="2281903"/>
            <a:ext cx="4338080" cy="1455732"/>
          </a:xfrm>
          <a:prstGeom prst="rect">
            <a:avLst/>
          </a:prstGeom>
        </p:spPr>
      </p:pic>
      <p:pic>
        <p:nvPicPr>
          <p:cNvPr id="8" name="Picture 7"/>
          <p:cNvPicPr>
            <a:picLocks noChangeAspect="1"/>
          </p:cNvPicPr>
          <p:nvPr/>
        </p:nvPicPr>
        <p:blipFill>
          <a:blip r:embed="rId5"/>
          <a:stretch>
            <a:fillRect/>
          </a:stretch>
        </p:blipFill>
        <p:spPr>
          <a:xfrm>
            <a:off x="2402133" y="1036438"/>
            <a:ext cx="7387733" cy="1114693"/>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203" y="4096156"/>
            <a:ext cx="6169433" cy="155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067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83332"/>
            <a:ext cx="2971800" cy="1132547"/>
          </a:xfrm>
        </p:spPr>
        <p:txBody>
          <a:bodyPr>
            <a:normAutofit/>
          </a:bodyPr>
          <a:lstStyle/>
          <a:p>
            <a:r>
              <a:rPr lang="en-US" dirty="0" smtClean="0"/>
              <a:t>Thank You</a:t>
            </a:r>
            <a:endParaRPr lang="en-US" dirty="0"/>
          </a:p>
        </p:txBody>
      </p:sp>
      <p:sp>
        <p:nvSpPr>
          <p:cNvPr id="7" name="Content Placeholder 6"/>
          <p:cNvSpPr>
            <a:spLocks noGrp="1"/>
          </p:cNvSpPr>
          <p:nvPr>
            <p:ph sz="half" idx="2"/>
          </p:nvPr>
        </p:nvSpPr>
        <p:spPr>
          <a:xfrm>
            <a:off x="4010660" y="849605"/>
            <a:ext cx="7419340" cy="4909870"/>
          </a:xfrm>
          <a:ln>
            <a:noFill/>
          </a:ln>
        </p:spPr>
        <p:txBody>
          <a:bodyPr>
            <a:normAutofit/>
          </a:bodyPr>
          <a:lstStyle/>
          <a:p>
            <a:pPr marL="0" indent="0" algn="ctr">
              <a:buNone/>
            </a:pPr>
            <a:r>
              <a:rPr lang="en-US" b="1" dirty="0" smtClean="0"/>
              <a:t>Dr</a:t>
            </a:r>
            <a:r>
              <a:rPr lang="en-US" b="1" dirty="0"/>
              <a:t>. Vanila M. Singh, MD MACM</a:t>
            </a:r>
          </a:p>
          <a:p>
            <a:pPr marL="0" indent="0" algn="ctr">
              <a:buNone/>
            </a:pPr>
            <a:r>
              <a:rPr lang="en-US" dirty="0" smtClean="0"/>
              <a:t>Chief </a:t>
            </a:r>
            <a:r>
              <a:rPr lang="en-US" dirty="0"/>
              <a:t>Medical </a:t>
            </a:r>
            <a:r>
              <a:rPr lang="en-US" dirty="0" smtClean="0"/>
              <a:t>Officer</a:t>
            </a:r>
          </a:p>
          <a:p>
            <a:pPr marL="0" indent="0" algn="ctr">
              <a:lnSpc>
                <a:spcPct val="110000"/>
              </a:lnSpc>
              <a:buNone/>
            </a:pPr>
            <a:endParaRPr lang="en-US" dirty="0" smtClean="0"/>
          </a:p>
          <a:p>
            <a:pPr marL="0" indent="0" algn="ctr">
              <a:buNone/>
            </a:pPr>
            <a:r>
              <a:rPr lang="en-US" dirty="0" smtClean="0"/>
              <a:t>Chair</a:t>
            </a:r>
            <a:r>
              <a:rPr lang="en-US" dirty="0"/>
              <a:t>, Pain Management Best Practices Inter-Agency </a:t>
            </a:r>
            <a:endParaRPr lang="en-US" dirty="0" smtClean="0"/>
          </a:p>
          <a:p>
            <a:pPr marL="0" indent="0" algn="ctr">
              <a:buNone/>
            </a:pPr>
            <a:r>
              <a:rPr lang="en-US" dirty="0" smtClean="0"/>
              <a:t>Task </a:t>
            </a:r>
            <a:r>
              <a:rPr lang="en-US" dirty="0"/>
              <a:t>Force </a:t>
            </a:r>
          </a:p>
          <a:p>
            <a:pPr marL="0" indent="0" algn="ctr">
              <a:buNone/>
            </a:pPr>
            <a:endParaRPr lang="en-US" dirty="0"/>
          </a:p>
          <a:p>
            <a:pPr marL="0" indent="0" algn="ctr">
              <a:buNone/>
            </a:pPr>
            <a:r>
              <a:rPr lang="en-US" dirty="0" smtClean="0"/>
              <a:t>Office </a:t>
            </a:r>
            <a:r>
              <a:rPr lang="en-US" dirty="0"/>
              <a:t>of the Assistant Secretary for </a:t>
            </a:r>
            <a:r>
              <a:rPr lang="en-US" dirty="0" smtClean="0"/>
              <a:t>Health</a:t>
            </a:r>
          </a:p>
          <a:p>
            <a:pPr marL="0" indent="0" algn="ctr">
              <a:buNone/>
            </a:pPr>
            <a:endParaRPr lang="en-US" dirty="0"/>
          </a:p>
          <a:p>
            <a:pPr marL="0" indent="0" algn="ctr">
              <a:buNone/>
            </a:pPr>
            <a:r>
              <a:rPr lang="en-US" dirty="0"/>
              <a:t>U.S. Department of Health and Human Services</a:t>
            </a:r>
          </a:p>
          <a:p>
            <a:pPr marL="0" indent="0" algn="ctr">
              <a:buNone/>
            </a:pPr>
            <a:endParaRPr lang="en-US" dirty="0" smtClean="0"/>
          </a:p>
          <a:p>
            <a:pPr marL="0" indent="0" algn="ctr">
              <a:buNone/>
            </a:pPr>
            <a:r>
              <a:rPr lang="en-US" b="1" dirty="0" smtClean="0"/>
              <a:t>Email:  </a:t>
            </a:r>
            <a:r>
              <a:rPr lang="en-US" dirty="0" smtClean="0"/>
              <a:t>Vanila.Singh@hhs.gov</a:t>
            </a:r>
            <a:endParaRPr lang="en-US" dirty="0"/>
          </a:p>
          <a:p>
            <a:pPr marL="0" indent="0" algn="ctr">
              <a:buNone/>
            </a:pPr>
            <a:r>
              <a:rPr lang="en-US" b="1" dirty="0" smtClean="0"/>
              <a:t>Twitter:  </a:t>
            </a:r>
            <a:r>
              <a:rPr lang="en-US" dirty="0" smtClean="0"/>
              <a:t>@</a:t>
            </a:r>
            <a:r>
              <a:rPr lang="en-US" dirty="0" err="1" smtClean="0"/>
              <a:t>cmoHHS</a:t>
            </a:r>
            <a:r>
              <a:rPr lang="en-US" dirty="0" smtClean="0"/>
              <a:t> </a:t>
            </a:r>
            <a:endParaRPr lang="en-US" dirty="0"/>
          </a:p>
          <a:p>
            <a:pPr algn="ctr"/>
            <a:endParaRPr lang="en-US" dirty="0"/>
          </a:p>
        </p:txBody>
      </p:sp>
      <p:pic>
        <p:nvPicPr>
          <p:cNvPr id="5" name="Picture 4"/>
          <p:cNvPicPr>
            <a:picLocks noChangeAspect="1"/>
          </p:cNvPicPr>
          <p:nvPr/>
        </p:nvPicPr>
        <p:blipFill>
          <a:blip r:embed="rId3"/>
          <a:stretch>
            <a:fillRect/>
          </a:stretch>
        </p:blipFill>
        <p:spPr>
          <a:xfrm>
            <a:off x="495300" y="1415879"/>
            <a:ext cx="2971800" cy="4457701"/>
          </a:xfrm>
          <a:prstGeom prst="rect">
            <a:avLst/>
          </a:prstGeom>
        </p:spPr>
      </p:pic>
    </p:spTree>
    <p:extLst>
      <p:ext uri="{BB962C8B-B14F-4D97-AF65-F5344CB8AC3E}">
        <p14:creationId xmlns:p14="http://schemas.microsoft.com/office/powerpoint/2010/main" val="3136185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016909" y="1505710"/>
            <a:ext cx="1895475" cy="779853"/>
          </a:xfrm>
          <a:prstGeom prst="rect">
            <a:avLst/>
          </a:prstGeom>
        </p:spPr>
      </p:pic>
      <p:pic>
        <p:nvPicPr>
          <p:cNvPr id="10" name="Picture 9"/>
          <p:cNvPicPr>
            <a:picLocks noChangeAspect="1"/>
          </p:cNvPicPr>
          <p:nvPr/>
        </p:nvPicPr>
        <p:blipFill rotWithShape="1">
          <a:blip r:embed="rId4"/>
          <a:srcRect r="78688"/>
          <a:stretch/>
        </p:blipFill>
        <p:spPr>
          <a:xfrm>
            <a:off x="5474565" y="1286036"/>
            <a:ext cx="1937173" cy="1219200"/>
          </a:xfrm>
          <a:prstGeom prst="rect">
            <a:avLst/>
          </a:prstGeom>
        </p:spPr>
      </p:pic>
      <p:pic>
        <p:nvPicPr>
          <p:cNvPr id="12" name="Picture 11"/>
          <p:cNvPicPr>
            <a:picLocks noChangeAspect="1"/>
          </p:cNvPicPr>
          <p:nvPr/>
        </p:nvPicPr>
        <p:blipFill>
          <a:blip r:embed="rId5"/>
          <a:stretch>
            <a:fillRect/>
          </a:stretch>
        </p:blipFill>
        <p:spPr>
          <a:xfrm>
            <a:off x="7688840" y="2625469"/>
            <a:ext cx="1738845" cy="1275153"/>
          </a:xfrm>
          <a:prstGeom prst="rect">
            <a:avLst/>
          </a:prstGeom>
        </p:spPr>
      </p:pic>
      <p:pic>
        <p:nvPicPr>
          <p:cNvPr id="13" name="Picture 12"/>
          <p:cNvPicPr>
            <a:picLocks noChangeAspect="1"/>
          </p:cNvPicPr>
          <p:nvPr/>
        </p:nvPicPr>
        <p:blipFill>
          <a:blip r:embed="rId6"/>
          <a:stretch>
            <a:fillRect/>
          </a:stretch>
        </p:blipFill>
        <p:spPr>
          <a:xfrm>
            <a:off x="1934341" y="2730471"/>
            <a:ext cx="3695700" cy="1000125"/>
          </a:xfrm>
          <a:prstGeom prst="rect">
            <a:avLst/>
          </a:prstGeom>
        </p:spPr>
      </p:pic>
      <p:pic>
        <p:nvPicPr>
          <p:cNvPr id="16" name="Picture 15"/>
          <p:cNvPicPr>
            <a:picLocks noChangeAspect="1"/>
          </p:cNvPicPr>
          <p:nvPr/>
        </p:nvPicPr>
        <p:blipFill>
          <a:blip r:embed="rId7"/>
          <a:stretch>
            <a:fillRect/>
          </a:stretch>
        </p:blipFill>
        <p:spPr>
          <a:xfrm>
            <a:off x="6155525" y="4576897"/>
            <a:ext cx="2486025" cy="933450"/>
          </a:xfrm>
          <a:prstGeom prst="rect">
            <a:avLst/>
          </a:prstGeom>
        </p:spPr>
      </p:pic>
      <p:pic>
        <p:nvPicPr>
          <p:cNvPr id="2" name="Picture 1"/>
          <p:cNvPicPr>
            <a:picLocks noChangeAspect="1"/>
          </p:cNvPicPr>
          <p:nvPr/>
        </p:nvPicPr>
        <p:blipFill>
          <a:blip r:embed="rId8"/>
          <a:stretch>
            <a:fillRect/>
          </a:stretch>
        </p:blipFill>
        <p:spPr>
          <a:xfrm>
            <a:off x="2317222" y="1044381"/>
            <a:ext cx="2459626" cy="1516063"/>
          </a:xfrm>
          <a:prstGeom prst="rect">
            <a:avLst/>
          </a:prstGeom>
        </p:spPr>
      </p:pic>
      <p:pic>
        <p:nvPicPr>
          <p:cNvPr id="3" name="Picture 2"/>
          <p:cNvPicPr>
            <a:picLocks noChangeAspect="1"/>
          </p:cNvPicPr>
          <p:nvPr/>
        </p:nvPicPr>
        <p:blipFill>
          <a:blip r:embed="rId9"/>
          <a:stretch>
            <a:fillRect/>
          </a:stretch>
        </p:blipFill>
        <p:spPr>
          <a:xfrm>
            <a:off x="5854316" y="2672559"/>
            <a:ext cx="1610249" cy="1624012"/>
          </a:xfrm>
          <a:prstGeom prst="rect">
            <a:avLst/>
          </a:prstGeom>
        </p:spPr>
      </p:pic>
      <p:pic>
        <p:nvPicPr>
          <p:cNvPr id="4" name="Picture 3"/>
          <p:cNvPicPr>
            <a:picLocks noChangeAspect="1"/>
          </p:cNvPicPr>
          <p:nvPr/>
        </p:nvPicPr>
        <p:blipFill>
          <a:blip r:embed="rId10"/>
          <a:stretch>
            <a:fillRect/>
          </a:stretch>
        </p:blipFill>
        <p:spPr>
          <a:xfrm>
            <a:off x="9131333" y="3900622"/>
            <a:ext cx="2238513" cy="1310349"/>
          </a:xfrm>
          <a:prstGeom prst="rect">
            <a:avLst/>
          </a:prstGeom>
        </p:spPr>
      </p:pic>
      <p:pic>
        <p:nvPicPr>
          <p:cNvPr id="5" name="Picture 4"/>
          <p:cNvPicPr>
            <a:picLocks noChangeAspect="1"/>
          </p:cNvPicPr>
          <p:nvPr/>
        </p:nvPicPr>
        <p:blipFill>
          <a:blip r:embed="rId11"/>
          <a:stretch>
            <a:fillRect/>
          </a:stretch>
        </p:blipFill>
        <p:spPr>
          <a:xfrm>
            <a:off x="1934341" y="3900622"/>
            <a:ext cx="3531280" cy="1310349"/>
          </a:xfrm>
          <a:prstGeom prst="rect">
            <a:avLst/>
          </a:prstGeom>
        </p:spPr>
      </p:pic>
    </p:spTree>
    <p:extLst>
      <p:ext uri="{BB962C8B-B14F-4D97-AF65-F5344CB8AC3E}">
        <p14:creationId xmlns:p14="http://schemas.microsoft.com/office/powerpoint/2010/main" val="23833754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d14rmgtrwzf5a.cloudfront.net/sites/default/files/nida_syntheticopioids_infographic_final_panel4.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1999"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0777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2727511" y="6316564"/>
            <a:ext cx="2254064" cy="322546"/>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prstClr val="black"/>
                </a:solidFill>
                <a:latin typeface="Calibri" panose="020F0502020204030204" pitchFamily="34" charset="0"/>
                <a:cs typeface="Arial" panose="020B0604020202020204" pitchFamily="34" charset="0"/>
              </a:rPr>
              <a:t>SOURCE: National Vital Statistics System Mortality File.  </a:t>
            </a:r>
          </a:p>
        </p:txBody>
      </p:sp>
      <p:graphicFrame>
        <p:nvGraphicFramePr>
          <p:cNvPr id="10" name="Object 3"/>
          <p:cNvGraphicFramePr>
            <a:graphicFrameLocks noChangeAspect="1"/>
          </p:cNvGraphicFramePr>
          <p:nvPr>
            <p:extLst/>
          </p:nvPr>
        </p:nvGraphicFramePr>
        <p:xfrm>
          <a:off x="2838451" y="1356362"/>
          <a:ext cx="6244142" cy="470242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2"/>
          <p:cNvSpPr txBox="1">
            <a:spLocks noChangeArrowheads="1"/>
          </p:cNvSpPr>
          <p:nvPr/>
        </p:nvSpPr>
        <p:spPr>
          <a:xfrm>
            <a:off x="3514167" y="426066"/>
            <a:ext cx="5568427" cy="482432"/>
          </a:xfrm>
          <a:prstGeom prst="rect">
            <a:avLst/>
          </a:prstGeom>
        </p:spPr>
        <p:txBody>
          <a:bodyPr/>
          <a:lstStyle/>
          <a:p>
            <a:pPr>
              <a:lnSpc>
                <a:spcPts val="3200"/>
              </a:lnSpc>
              <a:spcBef>
                <a:spcPct val="0"/>
              </a:spcBef>
              <a:defRPr/>
            </a:pPr>
            <a:r>
              <a:rPr lang="en-US" sz="3200" b="1" dirty="0">
                <a:solidFill>
                  <a:srgbClr val="8268A8"/>
                </a:solidFill>
                <a:latin typeface="Calibri" panose="020F0502020204030204" pitchFamily="34" charset="0"/>
              </a:rPr>
              <a:t>Rise in Prescription Opioid Deaths in United States</a:t>
            </a:r>
          </a:p>
        </p:txBody>
      </p:sp>
      <p:sp>
        <p:nvSpPr>
          <p:cNvPr id="7" name="Rectangle 2"/>
          <p:cNvSpPr txBox="1">
            <a:spLocks noChangeArrowheads="1"/>
          </p:cNvSpPr>
          <p:nvPr/>
        </p:nvSpPr>
        <p:spPr>
          <a:xfrm>
            <a:off x="3933378" y="2252097"/>
            <a:ext cx="2027145" cy="721319"/>
          </a:xfrm>
          <a:prstGeom prst="rect">
            <a:avLst/>
          </a:prstGeom>
          <a:solidFill>
            <a:schemeClr val="bg2"/>
          </a:solidFill>
        </p:spPr>
        <p:txBody>
          <a:bodyPr/>
          <a:lstStyle/>
          <a:p>
            <a:pPr algn="ctr">
              <a:spcBef>
                <a:spcPct val="0"/>
              </a:spcBef>
              <a:defRPr/>
            </a:pPr>
            <a:r>
              <a:rPr lang="en-US" sz="3600" b="1" dirty="0">
                <a:solidFill>
                  <a:srgbClr val="4B4B4B"/>
                </a:solidFill>
                <a:latin typeface="Calibri" panose="020F0502020204030204" pitchFamily="34" charset="0"/>
              </a:rPr>
              <a:t>1</a:t>
            </a:r>
            <a:r>
              <a:rPr lang="en-US" sz="3600" b="1" baseline="30000" dirty="0">
                <a:solidFill>
                  <a:srgbClr val="4B4B4B"/>
                </a:solidFill>
                <a:latin typeface="Calibri" panose="020F0502020204030204" pitchFamily="34" charset="0"/>
              </a:rPr>
              <a:t>st</a:t>
            </a:r>
            <a:r>
              <a:rPr lang="en-US" sz="3600" b="1" dirty="0">
                <a:solidFill>
                  <a:srgbClr val="4B4B4B"/>
                </a:solidFill>
                <a:latin typeface="Calibri" panose="020F0502020204030204" pitchFamily="34" charset="0"/>
              </a:rPr>
              <a:t> Wave</a:t>
            </a:r>
          </a:p>
        </p:txBody>
      </p:sp>
      <p:sp>
        <p:nvSpPr>
          <p:cNvPr id="8" name="Rectangle 2"/>
          <p:cNvSpPr txBox="1">
            <a:spLocks noChangeArrowheads="1"/>
          </p:cNvSpPr>
          <p:nvPr/>
        </p:nvSpPr>
        <p:spPr>
          <a:xfrm>
            <a:off x="6298384" y="1616619"/>
            <a:ext cx="2491067" cy="1202781"/>
          </a:xfrm>
          <a:prstGeom prst="rect">
            <a:avLst/>
          </a:prstGeom>
          <a:solidFill>
            <a:schemeClr val="bg2"/>
          </a:solidFill>
          <a:ln w="25400">
            <a:solidFill>
              <a:srgbClr val="886FAC"/>
            </a:solidFill>
          </a:ln>
        </p:spPr>
        <p:txBody>
          <a:bodyPr/>
          <a:lstStyle/>
          <a:p>
            <a:pPr algn="ctr">
              <a:lnSpc>
                <a:spcPts val="1800"/>
              </a:lnSpc>
              <a:spcBef>
                <a:spcPct val="0"/>
              </a:spcBef>
              <a:defRPr/>
            </a:pPr>
            <a:r>
              <a:rPr lang="en-US" sz="2000" b="1" dirty="0">
                <a:solidFill>
                  <a:srgbClr val="8268A8"/>
                </a:solidFill>
                <a:latin typeface="Calibri" panose="020F0502020204030204" pitchFamily="34" charset="0"/>
              </a:rPr>
              <a:t>Natural and semi-synthetic opioid death rate increased 4-fold from 1999 to 2011</a:t>
            </a:r>
          </a:p>
        </p:txBody>
      </p:sp>
      <p:sp>
        <p:nvSpPr>
          <p:cNvPr id="11" name="Rectangle 2"/>
          <p:cNvSpPr txBox="1">
            <a:spLocks noChangeArrowheads="1"/>
          </p:cNvSpPr>
          <p:nvPr/>
        </p:nvSpPr>
        <p:spPr>
          <a:xfrm>
            <a:off x="6298380" y="3753349"/>
            <a:ext cx="2784214" cy="818651"/>
          </a:xfrm>
          <a:prstGeom prst="rect">
            <a:avLst/>
          </a:prstGeom>
          <a:solidFill>
            <a:schemeClr val="bg2"/>
          </a:solidFill>
          <a:ln w="25400">
            <a:solidFill>
              <a:srgbClr val="518FAB"/>
            </a:solidFill>
          </a:ln>
        </p:spPr>
        <p:txBody>
          <a:bodyPr/>
          <a:lstStyle/>
          <a:p>
            <a:pPr algn="ctr">
              <a:lnSpc>
                <a:spcPts val="1800"/>
              </a:lnSpc>
              <a:spcBef>
                <a:spcPct val="0"/>
              </a:spcBef>
              <a:defRPr/>
            </a:pPr>
            <a:r>
              <a:rPr lang="en-US" sz="2000" b="1" dirty="0">
                <a:solidFill>
                  <a:srgbClr val="518FAB"/>
                </a:solidFill>
                <a:latin typeface="Calibri" panose="020F0502020204030204" pitchFamily="34" charset="0"/>
              </a:rPr>
              <a:t>Methadone death rate increased 6-fold from 1999 to 2007</a:t>
            </a:r>
          </a:p>
        </p:txBody>
      </p:sp>
      <p:sp>
        <p:nvSpPr>
          <p:cNvPr id="14" name="TextBox 13"/>
          <p:cNvSpPr txBox="1"/>
          <p:nvPr/>
        </p:nvSpPr>
        <p:spPr>
          <a:xfrm>
            <a:off x="4120968" y="2973409"/>
            <a:ext cx="1651973" cy="954107"/>
          </a:xfrm>
          <a:prstGeom prst="rect">
            <a:avLst/>
          </a:prstGeom>
          <a:solidFill>
            <a:schemeClr val="bg2"/>
          </a:solidFill>
        </p:spPr>
        <p:txBody>
          <a:bodyPr wrap="square" rtlCol="0">
            <a:spAutoFit/>
          </a:bodyPr>
          <a:lstStyle/>
          <a:p>
            <a:pPr algn="ctr"/>
            <a:r>
              <a:rPr lang="en-US" sz="1400" b="1" dirty="0">
                <a:solidFill>
                  <a:srgbClr val="4B4B4B"/>
                </a:solidFill>
                <a:latin typeface="Calibri" panose="020F0502020204030204" pitchFamily="34" charset="0"/>
              </a:rPr>
              <a:t>Over 183,000 people have died from prescription opioids since 1999</a:t>
            </a:r>
          </a:p>
        </p:txBody>
      </p:sp>
    </p:spTree>
    <p:extLst>
      <p:ext uri="{BB962C8B-B14F-4D97-AF65-F5344CB8AC3E}">
        <p14:creationId xmlns:p14="http://schemas.microsoft.com/office/powerpoint/2010/main" val="320340860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2727511" y="6316564"/>
            <a:ext cx="2254064" cy="322546"/>
          </a:xfrm>
          <a:prstGeom prst="rect">
            <a:avLst/>
          </a:prstGeom>
        </p:spPr>
        <p:txBody>
          <a:bodyPr anchor="b"/>
          <a:lstStyle>
            <a:lvl1pPr marL="342900" indent="-342900" algn="l" defTabSz="914400" rtl="0" eaLnBrk="1" latinLnBrk="0" hangingPunct="1">
              <a:spcBef>
                <a:spcPct val="20000"/>
              </a:spcBef>
              <a:buFont typeface="Arial" pitchFamily="34" charset="0"/>
              <a:buNone/>
              <a:defRPr sz="11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000" dirty="0">
                <a:solidFill>
                  <a:prstClr val="black"/>
                </a:solidFill>
                <a:cs typeface="Arial" panose="020B0604020202020204" pitchFamily="34" charset="0"/>
              </a:rPr>
              <a:t>SOURCE: National Vital Statistics System Mortality File.  </a:t>
            </a:r>
          </a:p>
        </p:txBody>
      </p:sp>
      <p:graphicFrame>
        <p:nvGraphicFramePr>
          <p:cNvPr id="10" name="Object 3"/>
          <p:cNvGraphicFramePr>
            <a:graphicFrameLocks noChangeAspect="1"/>
          </p:cNvGraphicFramePr>
          <p:nvPr>
            <p:extLst/>
          </p:nvPr>
        </p:nvGraphicFramePr>
        <p:xfrm>
          <a:off x="2838451" y="1356362"/>
          <a:ext cx="6244142" cy="470242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p:cNvSpPr txBox="1">
            <a:spLocks noChangeArrowheads="1"/>
          </p:cNvSpPr>
          <p:nvPr/>
        </p:nvSpPr>
        <p:spPr>
          <a:xfrm>
            <a:off x="3575319" y="616153"/>
            <a:ext cx="5568427" cy="482432"/>
          </a:xfrm>
          <a:prstGeom prst="rect">
            <a:avLst/>
          </a:prstGeom>
        </p:spPr>
        <p:txBody>
          <a:bodyPr/>
          <a:lstStyle/>
          <a:p>
            <a:pPr>
              <a:lnSpc>
                <a:spcPts val="3500"/>
              </a:lnSpc>
              <a:spcBef>
                <a:spcPct val="0"/>
              </a:spcBef>
              <a:defRPr/>
            </a:pPr>
            <a:r>
              <a:rPr lang="en-US" sz="3200" b="1" dirty="0">
                <a:solidFill>
                  <a:srgbClr val="8268A8"/>
                </a:solidFill>
              </a:rPr>
              <a:t>Rise in Heroin Deaths in United States</a:t>
            </a:r>
          </a:p>
          <a:p>
            <a:pPr>
              <a:lnSpc>
                <a:spcPts val="3500"/>
              </a:lnSpc>
              <a:spcBef>
                <a:spcPct val="0"/>
              </a:spcBef>
              <a:defRPr/>
            </a:pPr>
            <a:endParaRPr lang="en-US" sz="3200" b="1" dirty="0">
              <a:solidFill>
                <a:srgbClr val="8268A8"/>
              </a:solidFill>
            </a:endParaRPr>
          </a:p>
        </p:txBody>
      </p:sp>
      <p:sp>
        <p:nvSpPr>
          <p:cNvPr id="14" name="Rectangle 2"/>
          <p:cNvSpPr txBox="1">
            <a:spLocks noChangeArrowheads="1"/>
          </p:cNvSpPr>
          <p:nvPr/>
        </p:nvSpPr>
        <p:spPr>
          <a:xfrm>
            <a:off x="3933378" y="2252095"/>
            <a:ext cx="2027145" cy="721319"/>
          </a:xfrm>
          <a:prstGeom prst="rect">
            <a:avLst/>
          </a:prstGeom>
          <a:solidFill>
            <a:schemeClr val="bg2"/>
          </a:solidFill>
        </p:spPr>
        <p:txBody>
          <a:bodyPr/>
          <a:lstStyle/>
          <a:p>
            <a:pPr algn="ctr">
              <a:spcBef>
                <a:spcPct val="0"/>
              </a:spcBef>
              <a:defRPr/>
            </a:pPr>
            <a:r>
              <a:rPr lang="en-US" sz="3600" b="1" dirty="0">
                <a:solidFill>
                  <a:srgbClr val="4B4B4B"/>
                </a:solidFill>
              </a:rPr>
              <a:t>2</a:t>
            </a:r>
            <a:r>
              <a:rPr lang="en-US" sz="3600" b="1" baseline="30000" dirty="0">
                <a:solidFill>
                  <a:srgbClr val="4B4B4B"/>
                </a:solidFill>
              </a:rPr>
              <a:t>nd</a:t>
            </a:r>
            <a:r>
              <a:rPr lang="en-US" sz="3600" b="1" dirty="0">
                <a:solidFill>
                  <a:srgbClr val="4B4B4B"/>
                </a:solidFill>
              </a:rPr>
              <a:t> Wave</a:t>
            </a:r>
          </a:p>
        </p:txBody>
      </p:sp>
      <p:sp>
        <p:nvSpPr>
          <p:cNvPr id="15" name="TextBox 14"/>
          <p:cNvSpPr txBox="1"/>
          <p:nvPr/>
        </p:nvSpPr>
        <p:spPr>
          <a:xfrm>
            <a:off x="4027168" y="2973403"/>
            <a:ext cx="1839560" cy="738664"/>
          </a:xfrm>
          <a:prstGeom prst="rect">
            <a:avLst/>
          </a:prstGeom>
          <a:solidFill>
            <a:schemeClr val="bg2"/>
          </a:solidFill>
        </p:spPr>
        <p:txBody>
          <a:bodyPr wrap="square" rtlCol="0">
            <a:spAutoFit/>
          </a:bodyPr>
          <a:lstStyle/>
          <a:p>
            <a:pPr algn="ctr"/>
            <a:r>
              <a:rPr lang="en-US" sz="1400" b="1" dirty="0">
                <a:solidFill>
                  <a:srgbClr val="4B4B4B"/>
                </a:solidFill>
              </a:rPr>
              <a:t>Over 70,000 people have died from heroin since 2010</a:t>
            </a:r>
          </a:p>
        </p:txBody>
      </p:sp>
      <p:sp>
        <p:nvSpPr>
          <p:cNvPr id="16" name="Rectangle 2"/>
          <p:cNvSpPr txBox="1">
            <a:spLocks noChangeArrowheads="1"/>
          </p:cNvSpPr>
          <p:nvPr/>
        </p:nvSpPr>
        <p:spPr>
          <a:xfrm>
            <a:off x="4251066" y="4479491"/>
            <a:ext cx="2784214" cy="854509"/>
          </a:xfrm>
          <a:prstGeom prst="rect">
            <a:avLst/>
          </a:prstGeom>
          <a:solidFill>
            <a:schemeClr val="bg2"/>
          </a:solidFill>
          <a:ln w="25400">
            <a:solidFill>
              <a:srgbClr val="EB871D"/>
            </a:solidFill>
          </a:ln>
        </p:spPr>
        <p:txBody>
          <a:bodyPr/>
          <a:lstStyle/>
          <a:p>
            <a:pPr algn="ctr">
              <a:lnSpc>
                <a:spcPts val="1800"/>
              </a:lnSpc>
              <a:spcBef>
                <a:spcPct val="0"/>
              </a:spcBef>
              <a:defRPr/>
            </a:pPr>
            <a:r>
              <a:rPr lang="en-US" sz="2000" b="1" dirty="0">
                <a:solidFill>
                  <a:srgbClr val="EB871D"/>
                </a:solidFill>
              </a:rPr>
              <a:t>Heroin death rate has increased over 4 fold since 2010</a:t>
            </a:r>
          </a:p>
        </p:txBody>
      </p:sp>
    </p:spTree>
    <p:extLst>
      <p:ext uri="{BB962C8B-B14F-4D97-AF65-F5344CB8AC3E}">
        <p14:creationId xmlns:p14="http://schemas.microsoft.com/office/powerpoint/2010/main" val="180210494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d14rmgtrwzf5a.cloudfront.net/sites/default/files/od2017-slide0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984" y="416603"/>
            <a:ext cx="10319686" cy="53932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78050" y="1722530"/>
            <a:ext cx="1463040" cy="498983"/>
          </a:xfrm>
          <a:prstGeom prst="rect">
            <a:avLst/>
          </a:prstGeom>
        </p:spPr>
        <p:txBody>
          <a:bodyPr wrap="square">
            <a:spAutoFit/>
          </a:bodyPr>
          <a:lstStyle/>
          <a:p>
            <a:pPr>
              <a:lnSpc>
                <a:spcPts val="3500"/>
              </a:lnSpc>
              <a:spcBef>
                <a:spcPct val="0"/>
              </a:spcBef>
              <a:defRPr/>
            </a:pPr>
            <a:r>
              <a:rPr lang="en-US" sz="2400" b="1" dirty="0" smtClean="0">
                <a:solidFill>
                  <a:srgbClr val="8268A8"/>
                </a:solidFill>
              </a:rPr>
              <a:t>3</a:t>
            </a:r>
            <a:r>
              <a:rPr lang="en-US" sz="2400" b="1" baseline="30000" dirty="0" smtClean="0">
                <a:solidFill>
                  <a:srgbClr val="8268A8"/>
                </a:solidFill>
              </a:rPr>
              <a:t>rd</a:t>
            </a:r>
            <a:r>
              <a:rPr lang="en-US" sz="2400" b="1" dirty="0" smtClean="0">
                <a:solidFill>
                  <a:srgbClr val="8268A8"/>
                </a:solidFill>
              </a:rPr>
              <a:t> Wave</a:t>
            </a:r>
            <a:endParaRPr lang="en-US" sz="2400" b="1" dirty="0">
              <a:solidFill>
                <a:srgbClr val="8268A8"/>
              </a:solidFill>
            </a:endParaRPr>
          </a:p>
        </p:txBody>
      </p:sp>
    </p:spTree>
    <p:extLst>
      <p:ext uri="{BB962C8B-B14F-4D97-AF65-F5344CB8AC3E}">
        <p14:creationId xmlns:p14="http://schemas.microsoft.com/office/powerpoint/2010/main" val="26029927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992" y="557211"/>
            <a:ext cx="10575925" cy="914400"/>
          </a:xfrm>
        </p:spPr>
        <p:txBody>
          <a:bodyPr>
            <a:normAutofit fontScale="90000"/>
          </a:bodyPr>
          <a:lstStyle/>
          <a:p>
            <a:r>
              <a:rPr lang="en-US" sz="2800" dirty="0"/>
              <a:t>Numbers of People Aged 12 or Older with a Past Year Substance Use Disorder: 2017</a:t>
            </a:r>
          </a:p>
        </p:txBody>
      </p:sp>
      <p:sp>
        <p:nvSpPr>
          <p:cNvPr id="3" name="Text Placeholder 2"/>
          <p:cNvSpPr>
            <a:spLocks noGrp="1"/>
          </p:cNvSpPr>
          <p:nvPr>
            <p:ph type="body" sz="quarter" idx="10"/>
          </p:nvPr>
        </p:nvSpPr>
        <p:spPr/>
        <p:txBody>
          <a:bodyPr/>
          <a:lstStyle/>
          <a:p>
            <a:r>
              <a:rPr lang="en-US" dirty="0"/>
              <a:t>FFR1.39</a:t>
            </a:r>
          </a:p>
        </p:txBody>
      </p:sp>
      <p:graphicFrame>
        <p:nvGraphicFramePr>
          <p:cNvPr id="9" name="Chart 8"/>
          <p:cNvGraphicFramePr>
            <a:graphicFrameLocks/>
          </p:cNvGraphicFramePr>
          <p:nvPr>
            <p:extLst/>
          </p:nvPr>
        </p:nvGraphicFramePr>
        <p:xfrm>
          <a:off x="61026" y="1613648"/>
          <a:ext cx="11992429" cy="4011297"/>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p:cNvPicPr>
            <a:picLocks noChangeAspect="1"/>
          </p:cNvPicPr>
          <p:nvPr/>
        </p:nvPicPr>
        <p:blipFill>
          <a:blip r:embed="rId4"/>
          <a:stretch>
            <a:fillRect/>
          </a:stretch>
        </p:blipFill>
        <p:spPr>
          <a:xfrm>
            <a:off x="7249391" y="5624945"/>
            <a:ext cx="3307773" cy="895145"/>
          </a:xfrm>
          <a:prstGeom prst="rect">
            <a:avLst/>
          </a:prstGeom>
        </p:spPr>
      </p:pic>
    </p:spTree>
    <p:extLst>
      <p:ext uri="{BB962C8B-B14F-4D97-AF65-F5344CB8AC3E}">
        <p14:creationId xmlns:p14="http://schemas.microsoft.com/office/powerpoint/2010/main" val="37935690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ASH Slide Master">
  <a:themeElements>
    <a:clrScheme name="ASPR1">
      <a:dk1>
        <a:srgbClr val="102B62"/>
      </a:dk1>
      <a:lt1>
        <a:sysClr val="window" lastClr="FFFFFF"/>
      </a:lt1>
      <a:dk2>
        <a:srgbClr val="1F497D"/>
      </a:dk2>
      <a:lt2>
        <a:srgbClr val="EEECE1"/>
      </a:lt2>
      <a:accent1>
        <a:srgbClr val="5482E1"/>
      </a:accent1>
      <a:accent2>
        <a:srgbClr val="C9C9C9"/>
      </a:accent2>
      <a:accent3>
        <a:srgbClr val="00BCB8"/>
      </a:accent3>
      <a:accent4>
        <a:srgbClr val="C15853"/>
      </a:accent4>
      <a:accent5>
        <a:srgbClr val="BACCF3"/>
      </a:accent5>
      <a:accent6>
        <a:srgbClr val="B7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ASH Slide Master" id="{0CAD0F80-0E72-45DA-8258-90A72DB5A2E3}" vid="{C7B34E3C-A108-409F-9C5A-4793B4CB78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CIPC Light PPT Colors">
    <a:dk1>
      <a:srgbClr val="0039A6"/>
    </a:dk1>
    <a:lt1>
      <a:srgbClr val="FFFFFF"/>
    </a:lt1>
    <a:dk2>
      <a:srgbClr val="3077FF"/>
    </a:dk2>
    <a:lt2>
      <a:srgbClr val="4B4B4B"/>
    </a:lt2>
    <a:accent1>
      <a:srgbClr val="6E267B"/>
    </a:accent1>
    <a:accent2>
      <a:srgbClr val="007934"/>
    </a:accent2>
    <a:accent3>
      <a:srgbClr val="8CB8C6"/>
    </a:accent3>
    <a:accent4>
      <a:srgbClr val="D47B22"/>
    </a:accent4>
    <a:accent5>
      <a:srgbClr val="FADA63"/>
    </a:accent5>
    <a:accent6>
      <a:srgbClr val="002060"/>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CIPC Light PPT Colors">
    <a:dk1>
      <a:srgbClr val="0039A6"/>
    </a:dk1>
    <a:lt1>
      <a:srgbClr val="FFFFFF"/>
    </a:lt1>
    <a:dk2>
      <a:srgbClr val="3077FF"/>
    </a:dk2>
    <a:lt2>
      <a:srgbClr val="4B4B4B"/>
    </a:lt2>
    <a:accent1>
      <a:srgbClr val="6E267B"/>
    </a:accent1>
    <a:accent2>
      <a:srgbClr val="007934"/>
    </a:accent2>
    <a:accent3>
      <a:srgbClr val="8CB8C6"/>
    </a:accent3>
    <a:accent4>
      <a:srgbClr val="D47B22"/>
    </a:accent4>
    <a:accent5>
      <a:srgbClr val="FADA63"/>
    </a:accent5>
    <a:accent6>
      <a:srgbClr val="002060"/>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1588</Words>
  <Application>Microsoft Office PowerPoint</Application>
  <PresentationFormat>Widescreen</PresentationFormat>
  <Paragraphs>188</Paragraphs>
  <Slides>34</Slides>
  <Notes>34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Arial</vt:lpstr>
      <vt:lpstr>Arial Narrow</vt:lpstr>
      <vt:lpstr>Calibri</vt:lpstr>
      <vt:lpstr>Calibri Light</vt:lpstr>
      <vt:lpstr>Roboto</vt:lpstr>
      <vt:lpstr>Source Sans Pro SemiBold</vt:lpstr>
      <vt:lpstr>Tahoma</vt:lpstr>
      <vt:lpstr>Times New Roman</vt:lpstr>
      <vt:lpstr>Verdana</vt:lpstr>
      <vt:lpstr>Wingdings</vt:lpstr>
      <vt:lpstr>1_OASH Slide Master</vt:lpstr>
      <vt:lpstr>Office Theme</vt:lpstr>
      <vt:lpstr>Opioid Crisis: HHS Strategy and Advancing Pain Management</vt:lpstr>
      <vt:lpstr>HHS Secretary Alex M. Azar II Priorities</vt:lpstr>
      <vt:lpstr>Office of the Assistant Secretary for Health</vt:lpstr>
      <vt:lpstr>PowerPoint Presentation</vt:lpstr>
      <vt:lpstr>PowerPoint Presentation</vt:lpstr>
      <vt:lpstr>PowerPoint Presentation</vt:lpstr>
      <vt:lpstr>PowerPoint Presentation</vt:lpstr>
      <vt:lpstr>PowerPoint Presentation</vt:lpstr>
      <vt:lpstr>Numbers of People Aged 12 or Older with a Past Year Substance Use Disorder: 2017</vt:lpstr>
      <vt:lpstr>Main Reason for the Most Recent Prescription Pain Reliever Misuse among People Aged 12 or Older Who Misused Prescription Pain Relievers in the Past Year: Percentages, 2017</vt:lpstr>
      <vt:lpstr>Latest:  Pain in the U.S. (CDC, 2018) </vt:lpstr>
      <vt:lpstr>Chronic Pain Among Suicide Decedents, 2003 to 2014:  Findings From the National Violent Death Reporting System</vt:lpstr>
      <vt:lpstr>Pain Management Best Practices Inter-Agency Task Force  Gaps and Recommendations Overwhelmingly Passed</vt:lpstr>
      <vt:lpstr>Members of the Pain Management Best Practices Inter-Agency Task Force</vt:lpstr>
      <vt:lpstr>Highlights of the 150+ organizations that  supported, lauded and praised the Task Force </vt:lpstr>
      <vt:lpstr>Public comments to the Task Force</vt:lpstr>
      <vt:lpstr>PowerPoint Presentation</vt:lpstr>
      <vt:lpstr>PowerPoint Presentation</vt:lpstr>
      <vt:lpstr>PowerPoint Presentation</vt:lpstr>
      <vt:lpstr>PowerPoint Presentation</vt:lpstr>
      <vt:lpstr>PowerPoint Presentation</vt:lpstr>
      <vt:lpstr>PowerPoint Presentation</vt:lpstr>
      <vt:lpstr>Complementary and Integrative Health Approaches</vt:lpstr>
      <vt:lpstr>Pain Management Best Practices Inter-Agency Task Force  Broad overview (continued) </vt:lpstr>
      <vt:lpstr>Individualized Patient Care:  Diagnostic Evaluation Multidisciplinary (as indicated) Treatment Plan  </vt:lpstr>
      <vt:lpstr>Risk Assessment for Risk-Benefit Analysis</vt:lpstr>
      <vt:lpstr>PowerPoint Presentation</vt:lpstr>
      <vt:lpstr>Education Is Critical to the Delivery of Effective  Patient-Centered Pain Care and  Reducing the Risk Associated With Prescription Opioids</vt:lpstr>
      <vt:lpstr>Access to care:  Improved Insurance Coverage and Payment</vt:lpstr>
      <vt:lpstr>Access to care:  Workforce </vt:lpstr>
      <vt:lpstr>Concerns about Forced Tapers and Patient Abandonment due to misapplication and misinterpretation</vt:lpstr>
      <vt:lpstr>Goal: “Strike a Balance” and address both public health crisis</vt:lpstr>
      <vt:lpstr>Reach Out</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2019-04-10T20:55:12Z</dcterms:created>
  <dcterms:modified xsi:type="dcterms:W3CDTF">2019-06-25T17:33:46Z</dcterms:modified>
  <cp:contentStatus/>
</cp:coreProperties>
</file>